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s://creativecommons.org/licenses/by-sa/4.0/" TargetMode="Externa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copy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ata types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179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46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1.png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6.png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8.png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9.png"/><Relationship Id="rId3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s/_rels/slide1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1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Relationship Id="rId3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
</file>

<file path=ppt/slides/_rels/slide1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tif"/><Relationship Id="rId3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
</file>

<file path=ppt/slides/_rels/slide1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tif"/><Relationship Id="rId3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
</file>

<file path=ppt/slides/_rels/slide1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1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1.png"/></Relationships>

</file>

<file path=ppt/slides/_rels/slide1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42.png"/></Relationships>

</file>

<file path=ppt/slides/_rels/slide1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1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3.png"/><Relationship Id="rId3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
</file>

<file path=ppt/slides/_rels/slide1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eativecommons.org/licenses/by-sa/4.0/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hyperlink" Target="https://creativecommons.org/licenses/by-sa/4.0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8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0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0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0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26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27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-sa/4.0/" TargetMode="Externa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l="0" t="5769" r="0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56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7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flights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mutate(delayed = </a:t>
            </a:r>
            <a:r>
              <a:t>arr_delay &gt; 0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select(arr_delay, delayed)</a:t>
            </a:r>
          </a:p>
        </p:txBody>
      </p:sp>
      <p:sp>
        <p:nvSpPr>
          <p:cNvPr id="258" name="Can we compute the proportion of NYC flights that arrived late?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Can we compute the proportion of NYC flights that arrived late?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82" name="fct_collap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fct_collapse()</a:t>
            </a:r>
          </a:p>
        </p:txBody>
      </p:sp>
      <p:sp>
        <p:nvSpPr>
          <p:cNvPr id="783" name="Changes multiple levels into single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Changes multiple levels into single levels</a:t>
            </a:r>
          </a:p>
        </p:txBody>
      </p:sp>
      <p:sp>
        <p:nvSpPr>
          <p:cNvPr id="78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5" name="fct_collaps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fct_collapse(</a:t>
            </a:r>
            <a:r>
              <a:t>f,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86" name="named arguments set to a character vector (levels in the vector will be collapsed to the name of the argument)"/>
          <p:cNvSpPr/>
          <p:nvPr/>
        </p:nvSpPr>
        <p:spPr>
          <a:xfrm>
            <a:off x="9657224" y="6882598"/>
            <a:ext cx="9360298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66" y="0"/>
                </a:moveTo>
                <a:lnTo>
                  <a:pt x="3073" y="5023"/>
                </a:lnTo>
                <a:lnTo>
                  <a:pt x="997" y="5023"/>
                </a:lnTo>
                <a:cubicBezTo>
                  <a:pt x="447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447" y="21600"/>
                  <a:pt x="997" y="21600"/>
                </a:cubicBezTo>
                <a:lnTo>
                  <a:pt x="20603" y="21600"/>
                </a:lnTo>
                <a:cubicBezTo>
                  <a:pt x="21153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1153" y="5023"/>
                  <a:pt x="20603" y="5023"/>
                </a:cubicBezTo>
                <a:lnTo>
                  <a:pt x="3660" y="5023"/>
                </a:lnTo>
                <a:lnTo>
                  <a:pt x="336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named arguments set to a character vector </a:t>
            </a:r>
            <a:r>
              <a:rPr b="0"/>
              <a:t>(levels in the vector will be collapsed to the name of the argument)</a:t>
            </a:r>
          </a:p>
        </p:txBody>
      </p:sp>
      <p:sp>
        <p:nvSpPr>
          <p:cNvPr id="787" name="factor with levels"/>
          <p:cNvSpPr/>
          <p:nvPr/>
        </p:nvSpPr>
        <p:spPr>
          <a:xfrm>
            <a:off x="5366477" y="6869104"/>
            <a:ext cx="4541045" cy="416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6696" y="5305"/>
                </a:lnTo>
                <a:cubicBezTo>
                  <a:pt x="16451" y="5193"/>
                  <a:pt x="16181" y="5130"/>
                  <a:pt x="15899" y="5130"/>
                </a:cubicBezTo>
                <a:lnTo>
                  <a:pt x="2056" y="5130"/>
                </a:lnTo>
                <a:cubicBezTo>
                  <a:pt x="920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920" y="21600"/>
                  <a:pt x="2056" y="21600"/>
                </a:cubicBezTo>
                <a:lnTo>
                  <a:pt x="15899" y="21600"/>
                </a:lnTo>
                <a:cubicBezTo>
                  <a:pt x="17034" y="21600"/>
                  <a:pt x="17955" y="20596"/>
                  <a:pt x="17955" y="19358"/>
                </a:cubicBezTo>
                <a:lnTo>
                  <a:pt x="17955" y="7372"/>
                </a:lnTo>
                <a:cubicBezTo>
                  <a:pt x="17955" y="6930"/>
                  <a:pt x="17833" y="6520"/>
                  <a:pt x="17630" y="617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factor with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gss_cat %&gt;%…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drop_na(tvhours)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mutate(partyid = </a:t>
            </a:r>
            <a:r>
              <a:rPr>
                <a:solidFill>
                  <a:schemeClr val="accent1"/>
                </a:solidFill>
              </a:rPr>
              <a:t>fct_collapse(</a:t>
            </a:r>
            <a:r>
              <a:rPr>
                <a:solidFill>
                  <a:srgbClr val="000000"/>
                </a:solidFill>
              </a:rPr>
              <a:t>partyid</a:t>
            </a:r>
            <a:r>
              <a:rPr>
                <a:solidFill>
                  <a:schemeClr val="accent1"/>
                </a:solidFill>
              </a:rPr>
              <a:t>,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conservative = c("Strong republican",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     "Not str republican",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     "Ind,near rep"),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liberal = c("Strong democrat",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"Not str democrat",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"Ind,near dem")))</a:t>
            </a:r>
            <a:r>
              <a:rPr>
                <a:solidFill>
                  <a:srgbClr val="000000"/>
                </a:solidFill>
              </a:rPr>
              <a:t>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group_by(partyid)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ggplot(aes(tvhours, </a:t>
            </a:r>
            <a:r>
              <a:rPr>
                <a:solidFill>
                  <a:schemeClr val="accent1"/>
                </a:solidFill>
              </a:rPr>
              <a:t>fct_reorder(</a:t>
            </a:r>
            <a:r>
              <a:rPr>
                <a:solidFill>
                  <a:srgbClr val="000000"/>
                </a:solidFill>
              </a:rPr>
              <a:t>partyid</a:t>
            </a:r>
            <a:r>
              <a:rPr>
                <a:solidFill>
                  <a:schemeClr val="accent1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tvhours)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geom_point() + labs(y = "partyid")</a:t>
            </a:r>
          </a:p>
        </p:txBody>
      </p:sp>
      <p:pic>
        <p:nvPicPr>
          <p:cNvPr id="79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797" name="There are relatively few points in each of these groups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There are relatively few points in each of these groups</a:t>
              </a:r>
            </a:p>
          </p:txBody>
        </p:sp>
        <p:sp>
          <p:nvSpPr>
            <p:cNvPr id="798" name="Line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1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09" name="fct_lump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fct_lump()</a:t>
            </a:r>
          </a:p>
        </p:txBody>
      </p:sp>
      <p:sp>
        <p:nvSpPr>
          <p:cNvPr id="810" name="Collapses levels with fewest values into a single level. By default collapses as many levels as possible such that the new level is still the smallest."/>
          <p:cNvSpPr txBox="1"/>
          <p:nvPr/>
        </p:nvSpPr>
        <p:spPr>
          <a:xfrm>
            <a:off x="4109082" y="3564309"/>
            <a:ext cx="16155898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Collapses levels with fewest values into a single level. By default collapses as many levels as possible such that the new level is still the smallest.</a:t>
            </a:r>
          </a:p>
        </p:txBody>
      </p:sp>
      <p:sp>
        <p:nvSpPr>
          <p:cNvPr id="811" name="Rectangle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2" name="fct_lump(f, other_level = &quot;Other&quot;, …)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fct_lump(</a:t>
            </a:r>
            <a:r>
              <a:t>f, other_level = "Other",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813" name="name of new level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name of new level</a:t>
            </a:r>
          </a:p>
        </p:txBody>
      </p:sp>
      <p:sp>
        <p:nvSpPr>
          <p:cNvPr id="814" name="factor with levels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factor with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19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drop_na(tvhours)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mutate(partyid = partyid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fct_collapse(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conservative = c("Strong republican", 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               "Not str republican", "Ind,near rep"),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liberal = c("Strong democrat", "Not str democrat", 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          "Ind,near dem"))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chemeClr val="accent1"/>
                </a:solidFill>
              </a:rPr>
              <a:t>fct_lump()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)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group_by(partyid)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ggplot(aes(tvhours, fct_reorder(partyid, tvhours))) +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geom_point() + labs(y = "partyid")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3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32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gss_cat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drop_na(tvhours)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mutate(partyid = partyid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fct_collapse(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"Not str republican", "Ind,near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              "Ind,near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fct_lump()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group_by(partyid)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summarise(tvhours = mean(tvhours))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ggplot(aes(fct_reorder(partyid, tvhours), tvhours))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geom_col(</a:t>
            </a:r>
            <a:r>
              <a:t>) + labs(x = "partyid") + </a:t>
            </a:r>
            <a:r>
              <a:rPr>
                <a:solidFill>
                  <a:schemeClr val="accent1"/>
                </a:solidFill>
              </a:rPr>
              <a:t>coord_flip()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Date times"/>
          <p:cNvSpPr txBox="1"/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Date times</a:t>
            </a:r>
          </a:p>
        </p:txBody>
      </p:sp>
      <p:pic>
        <p:nvPicPr>
          <p:cNvPr id="83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62" name="Math with logicals"/>
          <p:cNvSpPr txBox="1"/>
          <p:nvPr/>
        </p:nvSpPr>
        <p:spPr>
          <a:xfrm>
            <a:off x="8757711" y="5659568"/>
            <a:ext cx="686857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62000" indent="-762000" algn="l"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Math with logicals</a:t>
            </a:r>
          </a:p>
        </p:txBody>
      </p:sp>
      <p:sp>
        <p:nvSpPr>
          <p:cNvPr id="263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Most useful skills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838" name="Does every year have 365 days?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Does every year have 365 days?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841" name="Does every day have 24 hours?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Does every day have 24 hours?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844" name="Does every minute have 60 seconds?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Does every minute have 60 seconds?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847" name="What does a month measure?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does a month measure?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51" name="instants - specific moments in time (e.g., Jan 1, 2017)…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08000" indent="-508000" algn="l"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specific moments in time (e.g., Jan 1, 2017)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508000" indent="-508000" algn="l"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spans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spans of time (e.g., a day)</a:t>
            </a:r>
          </a:p>
        </p:txBody>
      </p:sp>
      <p:sp>
        <p:nvSpPr>
          <p:cNvPr id="852" name="Dates and times involve: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Dates and times involve: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56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Most useful skills</a:t>
            </a:r>
          </a:p>
        </p:txBody>
      </p:sp>
      <p:sp>
        <p:nvSpPr>
          <p:cNvPr id="857" name="Creating dates/times (i.e. parsing)…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 and change parts of a date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Deal with time zones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math with instants and time spans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Warm Up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Warm Up</a:t>
            </a:r>
          </a:p>
        </p:txBody>
      </p:sp>
      <p:sp>
        <p:nvSpPr>
          <p:cNvPr id="860" name="Decide in your group:…"/>
          <p:cNvSpPr txBox="1"/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day of the week to fly?</a:t>
            </a:r>
          </a:p>
        </p:txBody>
      </p:sp>
      <p:pic>
        <p:nvPicPr>
          <p:cNvPr id="86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66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7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flights </a:t>
            </a:r>
            <a:r>
              <a:rPr>
                <a:solidFill>
                  <a:srgbClr val="A6AAA9"/>
                </a:solidFill>
              </a:rPr>
              <a:t>%&gt;% select(c(1, 2, 3, 17, 18, 5, 19))</a:t>
            </a:r>
          </a:p>
        </p:txBody>
      </p:sp>
      <p:sp>
        <p:nvSpPr>
          <p:cNvPr id="868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8" grpId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73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4" name="flights %&gt;%…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ggplot(mapping = aes(x = </a:t>
            </a:r>
            <a:r>
              <a:rPr>
                <a:solidFill>
                  <a:schemeClr val="accent1"/>
                </a:solidFill>
              </a:rPr>
              <a:t>sched_dep_time</a:t>
            </a:r>
            <a:r>
              <a:t>, y = arr_delay))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  geom_point(alpha = 0.2) + geom_smooth()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0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flights </a:t>
            </a:r>
            <a:r>
              <a:rPr>
                <a:solidFill>
                  <a:srgbClr val="A6AAA9"/>
                </a:solidFill>
              </a:rPr>
              <a:t>%&gt;% select(c(1, 2, 3, 17, 18, 5, 19))</a:t>
            </a:r>
          </a:p>
        </p:txBody>
      </p:sp>
      <p:sp>
        <p:nvSpPr>
          <p:cNvPr id="881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67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Math</a:t>
            </a:r>
          </a:p>
        </p:txBody>
      </p:sp>
      <p:sp>
        <p:nvSpPr>
          <p:cNvPr id="268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reating dates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87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2017-01-01 12:34:56</a:t>
            </a:r>
          </a:p>
        </p:txBody>
      </p:sp>
      <p:sp>
        <p:nvSpPr>
          <p:cNvPr id="888" name="(some of) R’s instant class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(some of)</a:t>
            </a:r>
            <a:r>
              <a:t> R’s instant 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3" name="POSIXct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POSIXct</a:t>
            </a:r>
          </a:p>
        </p:txBody>
      </p:sp>
      <p:sp>
        <p:nvSpPr>
          <p:cNvPr id="894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2017-01-01 12:34:56</a:t>
            </a:r>
          </a:p>
        </p:txBody>
      </p:sp>
      <p:sp>
        <p:nvSpPr>
          <p:cNvPr id="895" name="Rectangle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6" name="Sys.time()…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Sys.time()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unclass(Sys.time())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1483292096</a:t>
            </a:r>
          </a:p>
        </p:txBody>
      </p:sp>
      <p:sp>
        <p:nvSpPr>
          <p:cNvPr id="897" name="Stored as the number of seconds since 1970-01-01 00:00:0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96570">
              <a:defRPr sz="5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1970-01-01 00:00:00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01" name="Rounded Rectangle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2" name="Dat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Dates</a:t>
            </a:r>
          </a:p>
        </p:txBody>
      </p:sp>
      <p:sp>
        <p:nvSpPr>
          <p:cNvPr id="903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t>2017-01-01</a:t>
            </a:r>
            <a:r>
              <a:t> </a:t>
            </a:r>
            <a:r>
              <a:rPr>
                <a:solidFill>
                  <a:srgbClr val="DCDEE0"/>
                </a:solidFill>
              </a:rPr>
              <a:t>12:34:56</a:t>
            </a:r>
          </a:p>
        </p:txBody>
      </p:sp>
      <p:sp>
        <p:nvSpPr>
          <p:cNvPr id="904" name="Rectangle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5" name="Sys.Date()…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Sys.Date()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unclass(Sys.Date())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17167</a:t>
            </a:r>
          </a:p>
        </p:txBody>
      </p:sp>
      <p:sp>
        <p:nvSpPr>
          <p:cNvPr id="906" name="Stored as the number of days since 1970-01-01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Stored as the number of days since 1970-01-01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11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hms</a:t>
            </a:r>
          </a:p>
        </p:txBody>
      </p:sp>
      <p:sp>
        <p:nvSpPr>
          <p:cNvPr id="912" name="A class for representing just clock times.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class for representing just clock times.</a:t>
            </a:r>
          </a:p>
        </p:txBody>
      </p:sp>
      <p:sp>
        <p:nvSpPr>
          <p:cNvPr id="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library(hms)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1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9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hms</a:t>
            </a:r>
          </a:p>
        </p:txBody>
      </p:sp>
      <p:sp>
        <p:nvSpPr>
          <p:cNvPr id="92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DEE0"/>
                </a:solidFill>
              </a:rPr>
              <a:t>2017-01-01</a:t>
            </a:r>
            <a:r>
              <a:t> 12:34:56</a:t>
            </a:r>
          </a:p>
        </p:txBody>
      </p:sp>
      <p:sp>
        <p:nvSpPr>
          <p:cNvPr id="921" name="Rectangle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22" name="library(hms)…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library(hms)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hms(</a:t>
            </a:r>
            <a:r>
              <a:rPr>
                <a:solidFill>
                  <a:schemeClr val="accent1"/>
                </a:solidFill>
              </a:rPr>
              <a:t>seconds = 56, min = 34, hour = 12</a:t>
            </a:r>
            <a:r>
              <a:t>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12:34:56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unclass(hms(56, 34, 12))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45296</a:t>
            </a:r>
          </a:p>
        </p:txBody>
      </p:sp>
      <p:sp>
        <p:nvSpPr>
          <p:cNvPr id="923" name="Stored as the number of seconds since 00:00:00.*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Stored as the number of seconds since 00:00:00.*</a:t>
            </a:r>
          </a:p>
        </p:txBody>
      </p:sp>
      <p:sp>
        <p:nvSpPr>
          <p:cNvPr id="92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* on a typical 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29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hms()</a:t>
            </a:r>
          </a:p>
        </p:txBody>
      </p:sp>
      <p:sp>
        <p:nvSpPr>
          <p:cNvPr id="93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DEE0"/>
                </a:solidFill>
              </a:rPr>
              <a:t>2017-01-01</a:t>
            </a:r>
            <a:r>
              <a:t> 12:34:56</a:t>
            </a:r>
          </a:p>
        </p:txBody>
      </p:sp>
      <p:sp>
        <p:nvSpPr>
          <p:cNvPr id="93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* on a typical day</a:t>
            </a:r>
          </a:p>
        </p:txBody>
      </p:sp>
      <p:sp>
        <p:nvSpPr>
          <p:cNvPr id="932" name="Rectangle"/>
          <p:cNvSpPr/>
          <p:nvPr/>
        </p:nvSpPr>
        <p:spPr>
          <a:xfrm>
            <a:off x="4091601" y="4872446"/>
            <a:ext cx="16200798" cy="23841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3" name="library(hms)…"/>
          <p:cNvSpPr txBox="1"/>
          <p:nvPr/>
        </p:nvSpPr>
        <p:spPr>
          <a:xfrm>
            <a:off x="4235158" y="5042070"/>
            <a:ext cx="15913684" cy="21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library(hms)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hms(</a:t>
            </a:r>
            <a:r>
              <a:t>seconds, minutes, hours, days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Your Turn 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936" name="What is the best time of day to fly?…"/>
          <p:cNvSpPr txBox="1"/>
          <p:nvPr>
            <p:ph type="body" idx="4294967295"/>
          </p:nvPr>
        </p:nvSpPr>
        <p:spPr>
          <a:xfrm>
            <a:off x="1967655" y="2144524"/>
            <a:ext cx="20448691" cy="94269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compute the time of day for each flight as an hms. 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3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41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3" name="flights %&gt;%…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  mutate(</a:t>
            </a:r>
            <a:r>
              <a:rPr>
                <a:solidFill>
                  <a:schemeClr val="accent1"/>
                </a:solidFill>
              </a:rPr>
              <a:t>time = hms(hour = hour, minute = minute)</a:t>
            </a:r>
            <a: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  ggplot(aes(</a:t>
            </a:r>
            <a:r>
              <a:rPr>
                <a:solidFill>
                  <a:schemeClr val="accent1"/>
                </a:solidFill>
              </a:rPr>
              <a:t>time</a:t>
            </a:r>
            <a:r>
              <a:t>, arr_delay))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    geom_point(alpha = 0.2) + geom_smooth()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47" name="Rplot02.pdf" descr="Rplot0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72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Math</a:t>
            </a:r>
          </a:p>
        </p:txBody>
      </p:sp>
      <p:sp>
        <p:nvSpPr>
          <p:cNvPr id="273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74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366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75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6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951" name="pdf-hourly-delay-3.pdf" descr="pdf-hourly-delay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hallenge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Challenge</a:t>
            </a:r>
          </a:p>
        </p:txBody>
      </p:sp>
      <p:sp>
        <p:nvSpPr>
          <p:cNvPr id="954" name="Work as a group to modify your code to make the previous graph. You will need to:…"/>
          <p:cNvSpPr txBox="1"/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Work as a group to modify your code to make the previous graph. You will need to: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 startAt="1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just the time, arr_delay, and dep_delay variables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 startAt="1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arr_delay and dep_delay columns into a key:value column pair names type and delay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 startAt="1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delay column to contain "Departure" and "Arrival" values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 startAt="1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95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55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59" name="Rectangle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0" name="flights %&gt;%…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mutate(time = hms::hms(hour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 select(time, arr_delay, dep_delay)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gather("type", "delay", 2:3)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mutate(type = fct_recode(type,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"Arrival" = "arr_delay", "Departure" = "dep_delay"),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type = fct_reorder2(type, time, delay))</a:t>
            </a:r>
            <a: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ggplot(aes(time, delay, color = type)) + geom_smooth()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65" name="lubridat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lubridate</a:t>
            </a:r>
          </a:p>
        </p:txBody>
      </p:sp>
      <p:sp>
        <p:nvSpPr>
          <p:cNvPr id="966" name="Functions for working with dates and time spans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Functions for working with dates and time spans</a:t>
            </a:r>
          </a:p>
        </p:txBody>
      </p:sp>
      <p:sp>
        <p:nvSpPr>
          <p:cNvPr id="967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8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library(lubridate)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72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ymd() family</a:t>
            </a:r>
          </a:p>
        </p:txBody>
      </p:sp>
      <p:sp>
        <p:nvSpPr>
          <p:cNvPr id="973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To parse strings as dates, use a y, m, d, h, m, s combo</a:t>
            </a:r>
          </a:p>
        </p:txBody>
      </p:sp>
      <p:sp>
        <p:nvSpPr>
          <p:cNvPr id="974" name="Rectangle"/>
          <p:cNvSpPr/>
          <p:nvPr/>
        </p:nvSpPr>
        <p:spPr>
          <a:xfrm>
            <a:off x="4011054" y="4470477"/>
            <a:ext cx="16200798" cy="36780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5" name="ymd(&quot;2017/01/11&quot;)…"/>
          <p:cNvSpPr txBox="1"/>
          <p:nvPr/>
        </p:nvSpPr>
        <p:spPr>
          <a:xfrm>
            <a:off x="4154611" y="4840455"/>
            <a:ext cx="15913684" cy="32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ymd(</a:t>
            </a:r>
            <a:r>
              <a:t>"2017/01/11"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mdy(</a:t>
            </a:r>
            <a:r>
              <a:t>"January 11, 2017"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ymd_hms(</a:t>
            </a:r>
            <a:r>
              <a:t>"2017-01-11  01:30:55"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79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Parsing functions</a:t>
            </a:r>
          </a:p>
        </p:txBody>
      </p:sp>
      <p:graphicFrame>
        <p:nvGraphicFramePr>
          <p:cNvPr id="980" name="Table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8480661"/>
                <a:gridCol w="7196289"/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3" name="ymd_hms(&quot;2017-01-01T12:34:56&quot;)…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ymd_hms(</a:t>
            </a:r>
            <a:r>
              <a:t>"2017-01-01T12:34:56"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 12:34:56 UTC"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ymd_hm(</a:t>
            </a:r>
            <a:r>
              <a:t>"2017/01/01 12:34"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 12:34:56 UTC"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dmy(</a:t>
            </a:r>
            <a:r>
              <a:rPr>
                <a:solidFill>
                  <a:schemeClr val="accent1"/>
                </a:solidFill>
              </a:rPr>
              <a:t>"2 January 17"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"2017-01-02"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ms(</a:t>
            </a:r>
            <a:r>
              <a:t>"34 56"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"34M 56S"</a:t>
            </a:r>
          </a:p>
        </p:txBody>
      </p:sp>
      <p:sp>
        <p:nvSpPr>
          <p:cNvPr id="984" name="lubridate functions are separator agnostic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lubridate functions are separator agnostic</a:t>
            </a:r>
          </a:p>
        </p:txBody>
      </p:sp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ymd() family</a:t>
            </a:r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To parse strings as dates, use a y, m, d, h, m, s combo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ccessing…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94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Accessing components</a:t>
            </a:r>
          </a:p>
        </p:txBody>
      </p:sp>
      <p:sp>
        <p:nvSpPr>
          <p:cNvPr id="995" name="Extract components by name with a singular name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components by name with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singular</a:t>
            </a:r>
            <a:r>
              <a:t> name</a:t>
            </a:r>
          </a:p>
        </p:txBody>
      </p:sp>
      <p:sp>
        <p:nvSpPr>
          <p:cNvPr id="996" name="Rectangle"/>
          <p:cNvSpPr/>
          <p:nvPr/>
        </p:nvSpPr>
        <p:spPr>
          <a:xfrm>
            <a:off x="2057561" y="4629012"/>
            <a:ext cx="20268878" cy="32693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97" name="date &lt;- ymd(&quot;2017-01-11&quot;)…"/>
          <p:cNvSpPr txBox="1"/>
          <p:nvPr/>
        </p:nvSpPr>
        <p:spPr>
          <a:xfrm>
            <a:off x="2201118" y="4818890"/>
            <a:ext cx="19925755" cy="304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date &lt;- ymd("2017-01-11")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year(</a:t>
            </a:r>
            <a:r>
              <a:t>date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01" name="Sett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Setting components</a:t>
            </a:r>
          </a:p>
        </p:txBody>
      </p:sp>
      <p:sp>
        <p:nvSpPr>
          <p:cNvPr id="1002" name="Use the same function to set components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Use the same function to set components</a:t>
            </a:r>
          </a:p>
        </p:txBody>
      </p:sp>
      <p:sp>
        <p:nvSpPr>
          <p:cNvPr id="1003" name="Rectangle"/>
          <p:cNvSpPr/>
          <p:nvPr/>
        </p:nvSpPr>
        <p:spPr>
          <a:xfrm>
            <a:off x="2057561" y="4629012"/>
            <a:ext cx="20268878" cy="54571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04" name="date…"/>
          <p:cNvSpPr txBox="1"/>
          <p:nvPr/>
        </p:nvSpPr>
        <p:spPr>
          <a:xfrm>
            <a:off x="2201118" y="4818890"/>
            <a:ext cx="19925755" cy="50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"2017-01-11"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year(</a:t>
            </a:r>
            <a:r>
              <a:t>date</a:t>
            </a:r>
            <a:r>
              <a:rPr>
                <a:solidFill>
                  <a:srgbClr val="000000"/>
                </a:solidFill>
              </a:rPr>
              <a:t>) &lt;- 1999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date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"1999-01-11"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80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Math</a:t>
            </a:r>
          </a:p>
        </p:txBody>
      </p:sp>
      <p:sp>
        <p:nvSpPr>
          <p:cNvPr id="281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82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366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83" name="The mean of a logical vector is the proportion of TRUEs"/>
          <p:cNvSpPr txBox="1"/>
          <p:nvPr/>
        </p:nvSpPr>
        <p:spPr>
          <a:xfrm>
            <a:off x="3021916" y="9323180"/>
            <a:ext cx="18381600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marL="7366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</a:t>
            </a:r>
            <a:r>
              <a:t>of a logical vector is 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TRUEs</a:t>
            </a:r>
          </a:p>
        </p:txBody>
      </p:sp>
      <p:sp>
        <p:nvSpPr>
          <p:cNvPr id="284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5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3</a:t>
            </a:r>
          </a:p>
        </p:txBody>
      </p:sp>
      <p:sp>
        <p:nvSpPr>
          <p:cNvPr id="286" name="Rectangle"/>
          <p:cNvSpPr/>
          <p:nvPr/>
        </p:nvSpPr>
        <p:spPr>
          <a:xfrm>
            <a:off x="3973467" y="10549128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7" name="mean(c(1, 2, 3, 4) &lt; 4)…"/>
          <p:cNvSpPr txBox="1"/>
          <p:nvPr/>
        </p:nvSpPr>
        <p:spPr>
          <a:xfrm>
            <a:off x="4133808" y="10629014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mean(c(1, 2, 3, 4) &lt; 4)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0.75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08" name="Accessing date time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Accessing date time components</a:t>
            </a:r>
          </a:p>
        </p:txBody>
      </p:sp>
      <p:graphicFrame>
        <p:nvGraphicFramePr>
          <p:cNvPr id="1009" name="Table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571128"/>
                <a:gridCol w="4228990"/>
                <a:gridCol w="7876831"/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extracts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 arguments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month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wday()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week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qday()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quarter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yday()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Accessing components</a:t>
            </a:r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wday(</a:t>
            </a:r>
            <a:r>
              <a:t>ymd("2017-01-11")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3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wday(</a:t>
            </a:r>
            <a:r>
              <a:t>ymd("2017-01-11"), label = TRUE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[1] Wed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7 Levels: Sun &lt; Mon &lt; Tues &lt; Wed &lt; Thurs &lt; ... &lt; Sat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wday(</a:t>
            </a:r>
            <a:r>
              <a:t>ymd("2017-01-11"), label = TRUE, abbr = FALSE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Sunday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7 Levels: Sunday &lt; Monday &lt; Tuesday &lt; ... &lt; Saturday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15" grpId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Your Turn 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6</a:t>
            </a:r>
          </a:p>
        </p:txBody>
      </p:sp>
      <p:sp>
        <p:nvSpPr>
          <p:cNvPr id="1018" name="Fill in the blanks to:…"/>
          <p:cNvSpPr txBox="1"/>
          <p:nvPr>
            <p:ph type="body" idx="4294967295"/>
          </p:nvPr>
        </p:nvSpPr>
        <p:spPr>
          <a:xfrm>
            <a:off x="1967655" y="3071738"/>
            <a:ext cx="20448691" cy="687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Fill in the blanks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average </a:t>
            </a:r>
            <a:r>
              <a:rPr b="1"/>
              <a:t>arr_delay</a:t>
            </a:r>
            <a:r>
              <a:t> by day of the week.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column chart (bar chart) with </a:t>
            </a:r>
            <a:r>
              <a:rPr b="1"/>
              <a:t>geom_col()</a:t>
            </a:r>
            <a:r>
              <a:t>.</a:t>
            </a:r>
          </a:p>
        </p:txBody>
      </p:sp>
      <p:pic>
        <p:nvPicPr>
          <p:cNvPr id="101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19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23" name="Rectangle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4" name="flights %&gt;%…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mutate(weekday = wday(time_hour, label = TRUE, abbr = FALSE))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group_by(weekday)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drop_na(arr_delay)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summarise(avg_delay = mean(arr_delay))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  geom_col(mapping = aes(x = weekday, y = avg_delay))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32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Parsing functions</a:t>
            </a:r>
          </a:p>
        </p:txBody>
      </p:sp>
      <p:graphicFrame>
        <p:nvGraphicFramePr>
          <p:cNvPr id="1033" name="Table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8480661"/>
                <a:gridCol w="7196289"/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37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Parsing functions</a:t>
            </a:r>
          </a:p>
        </p:txBody>
      </p:sp>
      <p:graphicFrame>
        <p:nvGraphicFramePr>
          <p:cNvPr id="1038" name="Table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8480661"/>
                <a:gridCol w="7196289"/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39" name="Same name as…"/>
          <p:cNvSpPr/>
          <p:nvPr/>
        </p:nvSpPr>
        <p:spPr>
          <a:xfrm>
            <a:off x="387869" y="7900491"/>
            <a:ext cx="5978129" cy="4199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62" y="0"/>
                </a:moveTo>
                <a:cubicBezTo>
                  <a:pt x="699" y="0"/>
                  <a:pt x="0" y="995"/>
                  <a:pt x="0" y="2223"/>
                </a:cubicBezTo>
                <a:lnTo>
                  <a:pt x="0" y="10448"/>
                </a:lnTo>
                <a:cubicBezTo>
                  <a:pt x="0" y="11676"/>
                  <a:pt x="699" y="12671"/>
                  <a:pt x="1562" y="12671"/>
                </a:cubicBezTo>
                <a:lnTo>
                  <a:pt x="14952" y="12671"/>
                </a:lnTo>
                <a:cubicBezTo>
                  <a:pt x="15170" y="12671"/>
                  <a:pt x="15377" y="12608"/>
                  <a:pt x="15566" y="12493"/>
                </a:cubicBezTo>
                <a:lnTo>
                  <a:pt x="21600" y="21600"/>
                </a:lnTo>
                <a:lnTo>
                  <a:pt x="16268" y="11636"/>
                </a:lnTo>
                <a:cubicBezTo>
                  <a:pt x="16422" y="11292"/>
                  <a:pt x="16514" y="10886"/>
                  <a:pt x="16514" y="10448"/>
                </a:cubicBezTo>
                <a:lnTo>
                  <a:pt x="16514" y="2223"/>
                </a:lnTo>
                <a:cubicBezTo>
                  <a:pt x="16514" y="995"/>
                  <a:pt x="15815" y="0"/>
                  <a:pt x="14952" y="0"/>
                </a:cubicBezTo>
                <a:lnTo>
                  <a:pt x="156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Same name as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hms() in hms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43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hms::hms()</a:t>
            </a:r>
          </a:p>
        </p:txBody>
      </p:sp>
      <p:sp>
        <p:nvSpPr>
          <p:cNvPr id="104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* on a typical day</a:t>
            </a:r>
          </a:p>
        </p:txBody>
      </p:sp>
      <p:sp>
        <p:nvSpPr>
          <p:cNvPr id="1045" name="package name"/>
          <p:cNvSpPr/>
          <p:nvPr/>
        </p:nvSpPr>
        <p:spPr>
          <a:xfrm>
            <a:off x="5389636" y="5742349"/>
            <a:ext cx="4656138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package name</a:t>
            </a:r>
          </a:p>
        </p:txBody>
      </p:sp>
      <p:sp>
        <p:nvSpPr>
          <p:cNvPr id="1046" name="function name"/>
          <p:cNvSpPr/>
          <p:nvPr/>
        </p:nvSpPr>
        <p:spPr>
          <a:xfrm>
            <a:off x="13737105" y="5681429"/>
            <a:ext cx="5167711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function name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6" grpId="2"/>
      <p:bldP build="whole" bldLvl="1" animBg="1" rev="0" advAuto="0" spid="1045" grpId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50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hms::hms()</a:t>
            </a:r>
          </a:p>
        </p:txBody>
      </p:sp>
      <p:sp>
        <p:nvSpPr>
          <p:cNvPr id="105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* on a typical day</a:t>
            </a:r>
          </a:p>
        </p:txBody>
      </p:sp>
      <p:sp>
        <p:nvSpPr>
          <p:cNvPr id="1052" name="lubridate::hms()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lubridate::hms()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56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hms()</a:t>
            </a:r>
          </a:p>
        </p:txBody>
      </p:sp>
      <p:sp>
        <p:nvSpPr>
          <p:cNvPr id="1057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* on a typical day</a:t>
            </a:r>
          </a:p>
        </p:txBody>
      </p:sp>
      <p:sp>
        <p:nvSpPr>
          <p:cNvPr id="1058" name="Rectangle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59" name="hms::hms(seconds = 3, hours = 5)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hms::hms(</a:t>
            </a:r>
            <a:r>
              <a:t>seconds = 3, hours = 5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60" name="Use the…"/>
          <p:cNvSpPr/>
          <p:nvPr/>
        </p:nvSpPr>
        <p:spPr>
          <a:xfrm>
            <a:off x="4646878" y="6160175"/>
            <a:ext cx="5607051" cy="3330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09" y="0"/>
                </a:moveTo>
                <a:lnTo>
                  <a:pt x="2720" y="5624"/>
                </a:lnTo>
                <a:lnTo>
                  <a:pt x="1665" y="5624"/>
                </a:lnTo>
                <a:cubicBezTo>
                  <a:pt x="745" y="5624"/>
                  <a:pt x="0" y="6879"/>
                  <a:pt x="0" y="8427"/>
                </a:cubicBezTo>
                <a:lnTo>
                  <a:pt x="0" y="18797"/>
                </a:lnTo>
                <a:cubicBezTo>
                  <a:pt x="0" y="20345"/>
                  <a:pt x="745" y="21600"/>
                  <a:pt x="1665" y="21600"/>
                </a:cubicBezTo>
                <a:lnTo>
                  <a:pt x="19935" y="21600"/>
                </a:lnTo>
                <a:cubicBezTo>
                  <a:pt x="20855" y="21600"/>
                  <a:pt x="21600" y="20345"/>
                  <a:pt x="21600" y="18797"/>
                </a:cubicBezTo>
                <a:lnTo>
                  <a:pt x="21600" y="8427"/>
                </a:lnTo>
                <a:cubicBezTo>
                  <a:pt x="21600" y="6879"/>
                  <a:pt x="20855" y="5624"/>
                  <a:pt x="19935" y="5624"/>
                </a:cubicBezTo>
                <a:lnTo>
                  <a:pt x="3698" y="5624"/>
                </a:lnTo>
                <a:lnTo>
                  <a:pt x="320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hms() function in the hms package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Turn 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290" name="Use flights to create delayed, a variable that displays whether a flight was delayed (arr_delay &gt; 0).…"/>
          <p:cNvSpPr txBox="1"/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remove all rows that contain an NA in </a:t>
            </a:r>
            <a:r>
              <a:rPr b="1"/>
              <a:t>delayed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proportion of flights were delayed</a:t>
            </a:r>
          </a:p>
        </p:txBody>
      </p:sp>
      <p:pic>
        <p:nvPicPr>
          <p:cNvPr id="29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Dealing with time zone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Dealing with time zones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065" name="How many time zones are there?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many time zones are there?</a:t>
            </a:r>
          </a:p>
        </p:txBody>
      </p:sp>
      <p:pic>
        <p:nvPicPr>
          <p:cNvPr id="10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71" name="589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589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75" name="Time zone 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Time zone names</a:t>
            </a:r>
          </a:p>
        </p:txBody>
      </p:sp>
      <p:sp>
        <p:nvSpPr>
          <p:cNvPr id="1076" name="Rectangle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7" name="OlsonNames()…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OlsonNames()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"Africa/Addis_Ababa"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589 total     </a:t>
            </a:r>
            <a:r>
              <a:rPr>
                <a:solidFill>
                  <a:schemeClr val="accent1"/>
                </a:solidFill>
              </a:rPr>
              <a:t>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080" name="What is the &quot;benchmark&quot; time zone?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is the "benchmark" time zone?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083" name="What is the &quot;benchmark&quot; time zone?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is the "benchmark" time zone?</a:t>
            </a:r>
          </a:p>
        </p:txBody>
      </p:sp>
      <p:sp>
        <p:nvSpPr>
          <p:cNvPr id="1084" name="GMT?…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88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ymd() family</a:t>
            </a:r>
          </a:p>
        </p:txBody>
      </p:sp>
      <p:sp>
        <p:nvSpPr>
          <p:cNvPr id="1089" name="Rectangle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0" name="ymd_hms(…, tz = &quot;UTC&quot;)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ymd_hms(</a:t>
            </a:r>
            <a:r>
              <a:t>…, tz = "UTC"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91" name="Lubridate functions use UTC by default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Lubridate functions use UTC by default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094" name="nyc &lt;- now(tz = &quot;America/New_York&quot;)…"/>
          <p:cNvSpPr txBox="1"/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nyc &lt;- now(tz = "America/New_York")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la &lt;- now(tz = "America/Los_Angeles")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coasts &lt;- c(nyc,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time zone of coasts?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98" name="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1099" name="R stores time zones as an attribute, which means that:…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 startAt="1"/>
              <a:defRPr sz="60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102" name="What time should this return? Decide in your group.…"/>
          <p:cNvSpPr txBox="1"/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time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nyc &lt;- ymd_hms("2017-01-01 00:00:00",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tz = "America/New_York")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tz(nyc) &lt;- "America/Los_Angeles"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95" name="Rectangle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6" name="flights %&gt;%…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flights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mutate(delayed = arr_delay &gt; 0)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drop_na(delayed)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sum(delayed), prop = mean(delayed))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# A tibble: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&lt;int&gt;     &lt;dbl&gt;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133004 </a:t>
            </a:r>
            <a:r>
              <a:rPr>
                <a:solidFill>
                  <a:schemeClr val="accent1"/>
                </a:solidFill>
              </a:rPr>
              <a:t>0.4063101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with_tz(t,…"/>
          <p:cNvSpPr/>
          <p:nvPr/>
        </p:nvSpPr>
        <p:spPr>
          <a:xfrm>
            <a:off x="3691000" y="4673600"/>
            <a:ext cx="7937501" cy="6370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76" y="0"/>
                </a:moveTo>
                <a:cubicBezTo>
                  <a:pt x="527" y="0"/>
                  <a:pt x="0" y="656"/>
                  <a:pt x="0" y="1465"/>
                </a:cubicBezTo>
                <a:lnTo>
                  <a:pt x="0" y="8224"/>
                </a:lnTo>
                <a:cubicBezTo>
                  <a:pt x="0" y="9033"/>
                  <a:pt x="527" y="9689"/>
                  <a:pt x="1176" y="9689"/>
                </a:cubicBezTo>
                <a:lnTo>
                  <a:pt x="20126" y="9689"/>
                </a:lnTo>
                <a:lnTo>
                  <a:pt x="20870" y="21600"/>
                </a:lnTo>
                <a:lnTo>
                  <a:pt x="20818" y="9598"/>
                </a:lnTo>
                <a:cubicBezTo>
                  <a:pt x="21273" y="9395"/>
                  <a:pt x="21600" y="8860"/>
                  <a:pt x="21600" y="8224"/>
                </a:cubicBezTo>
                <a:lnTo>
                  <a:pt x="21600" y="1465"/>
                </a:lnTo>
                <a:cubicBezTo>
                  <a:pt x="21600" y="656"/>
                  <a:pt x="21073" y="0"/>
                  <a:pt x="20424" y="0"/>
                </a:cubicBezTo>
                <a:lnTo>
                  <a:pt x="117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tz = "America/Denver")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## "2017-01-05 02:00:00 MST"</a:t>
            </a:r>
          </a:p>
        </p:txBody>
      </p:sp>
      <p:sp>
        <p:nvSpPr>
          <p:cNvPr id="1106" name="t &lt;- now(…"/>
          <p:cNvSpPr/>
          <p:nvPr/>
        </p:nvSpPr>
        <p:spPr>
          <a:xfrm>
            <a:off x="350388" y="8677761"/>
            <a:ext cx="9351963" cy="285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7" y="0"/>
                </a:moveTo>
                <a:cubicBezTo>
                  <a:pt x="447" y="0"/>
                  <a:pt x="0" y="1461"/>
                  <a:pt x="0" y="3263"/>
                </a:cubicBezTo>
                <a:lnTo>
                  <a:pt x="0" y="18337"/>
                </a:lnTo>
                <a:cubicBezTo>
                  <a:pt x="0" y="20139"/>
                  <a:pt x="447" y="21600"/>
                  <a:pt x="997" y="21600"/>
                </a:cubicBezTo>
                <a:lnTo>
                  <a:pt x="17323" y="21600"/>
                </a:lnTo>
                <a:cubicBezTo>
                  <a:pt x="17624" y="21600"/>
                  <a:pt x="17891" y="21152"/>
                  <a:pt x="18074" y="20460"/>
                </a:cubicBezTo>
                <a:lnTo>
                  <a:pt x="21600" y="20898"/>
                </a:lnTo>
                <a:lnTo>
                  <a:pt x="18320" y="17291"/>
                </a:lnTo>
                <a:lnTo>
                  <a:pt x="18320" y="3263"/>
                </a:lnTo>
                <a:cubicBezTo>
                  <a:pt x="18320" y="1461"/>
                  <a:pt x="17874" y="0"/>
                  <a:pt x="17323" y="0"/>
                </a:cubicBezTo>
                <a:lnTo>
                  <a:pt x="997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 &lt;- now(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 tz = "America/Los_Angeles")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## "2017-01-05 01:00:00 PST"</a:t>
            </a:r>
          </a:p>
        </p:txBody>
      </p:sp>
      <p:sp>
        <p:nvSpPr>
          <p:cNvPr id="1107" name="with_tz(t,…"/>
          <p:cNvSpPr/>
          <p:nvPr/>
        </p:nvSpPr>
        <p:spPr>
          <a:xfrm>
            <a:off x="12755499" y="4673600"/>
            <a:ext cx="7937501" cy="684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76" y="0"/>
                </a:moveTo>
                <a:cubicBezTo>
                  <a:pt x="527" y="0"/>
                  <a:pt x="0" y="611"/>
                  <a:pt x="0" y="1365"/>
                </a:cubicBezTo>
                <a:lnTo>
                  <a:pt x="0" y="7657"/>
                </a:lnTo>
                <a:cubicBezTo>
                  <a:pt x="0" y="8240"/>
                  <a:pt x="316" y="8733"/>
                  <a:pt x="758" y="8929"/>
                </a:cubicBezTo>
                <a:lnTo>
                  <a:pt x="406" y="21600"/>
                </a:lnTo>
                <a:lnTo>
                  <a:pt x="1447" y="9022"/>
                </a:lnTo>
                <a:lnTo>
                  <a:pt x="20424" y="9022"/>
                </a:lnTo>
                <a:cubicBezTo>
                  <a:pt x="21073" y="9022"/>
                  <a:pt x="21600" y="8411"/>
                  <a:pt x="21600" y="7657"/>
                </a:cubicBezTo>
                <a:lnTo>
                  <a:pt x="21600" y="1365"/>
                </a:lnTo>
                <a:cubicBezTo>
                  <a:pt x="21600" y="611"/>
                  <a:pt x="21073" y="0"/>
                  <a:pt x="20424" y="0"/>
                </a:cubicBezTo>
                <a:lnTo>
                  <a:pt x="117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tz = "America/Chicago")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## "2017-01-05 03:00:00 CST"</a:t>
            </a:r>
          </a:p>
        </p:txBody>
      </p:sp>
      <p:sp>
        <p:nvSpPr>
          <p:cNvPr id="1108" name="with_tz(t,…"/>
          <p:cNvSpPr/>
          <p:nvPr/>
        </p:nvSpPr>
        <p:spPr>
          <a:xfrm>
            <a:off x="14826349" y="8678354"/>
            <a:ext cx="9242029" cy="285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59" y="0"/>
                </a:moveTo>
                <a:cubicBezTo>
                  <a:pt x="3501" y="0"/>
                  <a:pt x="3049" y="1463"/>
                  <a:pt x="3049" y="3267"/>
                </a:cubicBezTo>
                <a:lnTo>
                  <a:pt x="3049" y="15624"/>
                </a:lnTo>
                <a:lnTo>
                  <a:pt x="0" y="16584"/>
                </a:lnTo>
                <a:lnTo>
                  <a:pt x="3049" y="17547"/>
                </a:lnTo>
                <a:lnTo>
                  <a:pt x="3049" y="18333"/>
                </a:lnTo>
                <a:cubicBezTo>
                  <a:pt x="3049" y="20137"/>
                  <a:pt x="3501" y="21600"/>
                  <a:pt x="4059" y="21600"/>
                </a:cubicBezTo>
                <a:lnTo>
                  <a:pt x="20590" y="21600"/>
                </a:lnTo>
                <a:cubicBezTo>
                  <a:pt x="21148" y="21600"/>
                  <a:pt x="21600" y="20137"/>
                  <a:pt x="21600" y="18333"/>
                </a:cubicBezTo>
                <a:lnTo>
                  <a:pt x="21600" y="3267"/>
                </a:lnTo>
                <a:cubicBezTo>
                  <a:pt x="21600" y="1463"/>
                  <a:pt x="21148" y="0"/>
                  <a:pt x="20590" y="0"/>
                </a:cubicBezTo>
                <a:lnTo>
                  <a:pt x="405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tz = "America/New_York")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## "2017-01-05 04:00:00 EST"</a:t>
            </a:r>
          </a:p>
        </p:txBody>
      </p:sp>
      <p:grpSp>
        <p:nvGrpSpPr>
          <p:cNvPr id="1113" name="Group"/>
          <p:cNvGrpSpPr/>
          <p:nvPr/>
        </p:nvGrpSpPr>
        <p:grpSpPr>
          <a:xfrm>
            <a:off x="333005" y="4673600"/>
            <a:ext cx="23717989" cy="6945710"/>
            <a:chOff x="0" y="476250"/>
            <a:chExt cx="23717987" cy="6945709"/>
          </a:xfrm>
        </p:grpSpPr>
        <p:sp>
          <p:nvSpPr>
            <p:cNvPr id="1109" name="with_tz(t,…"/>
            <p:cNvSpPr/>
            <p:nvPr/>
          </p:nvSpPr>
          <p:spPr>
            <a:xfrm>
              <a:off x="3340612" y="476250"/>
              <a:ext cx="7937501" cy="653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6" y="0"/>
                  </a:moveTo>
                  <a:cubicBezTo>
                    <a:pt x="527" y="0"/>
                    <a:pt x="0" y="640"/>
                    <a:pt x="0" y="1429"/>
                  </a:cubicBezTo>
                  <a:lnTo>
                    <a:pt x="0" y="8017"/>
                  </a:lnTo>
                  <a:cubicBezTo>
                    <a:pt x="0" y="8806"/>
                    <a:pt x="527" y="9446"/>
                    <a:pt x="1176" y="9446"/>
                  </a:cubicBezTo>
                  <a:lnTo>
                    <a:pt x="20133" y="9446"/>
                  </a:lnTo>
                  <a:lnTo>
                    <a:pt x="20951" y="21600"/>
                  </a:lnTo>
                  <a:lnTo>
                    <a:pt x="20823" y="9356"/>
                  </a:lnTo>
                  <a:cubicBezTo>
                    <a:pt x="21275" y="9156"/>
                    <a:pt x="21600" y="8635"/>
                    <a:pt x="21600" y="8017"/>
                  </a:cubicBezTo>
                  <a:lnTo>
                    <a:pt x="21600" y="1429"/>
                  </a:lnTo>
                  <a:cubicBezTo>
                    <a:pt x="21600" y="640"/>
                    <a:pt x="21073" y="0"/>
                    <a:pt x="20424" y="0"/>
                  </a:cubicBezTo>
                  <a:lnTo>
                    <a:pt x="1176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with_tz(t,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 tz = "America/Denver")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2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MST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110" name="t &lt;- now(…"/>
            <p:cNvSpPr/>
            <p:nvPr/>
          </p:nvSpPr>
          <p:spPr>
            <a:xfrm>
              <a:off x="0" y="4480411"/>
              <a:ext cx="9351963" cy="2858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7" y="0"/>
                  </a:moveTo>
                  <a:cubicBezTo>
                    <a:pt x="447" y="0"/>
                    <a:pt x="0" y="1461"/>
                    <a:pt x="0" y="3263"/>
                  </a:cubicBezTo>
                  <a:lnTo>
                    <a:pt x="0" y="18337"/>
                  </a:lnTo>
                  <a:cubicBezTo>
                    <a:pt x="0" y="20139"/>
                    <a:pt x="447" y="21600"/>
                    <a:pt x="997" y="21600"/>
                  </a:cubicBezTo>
                  <a:lnTo>
                    <a:pt x="17323" y="21600"/>
                  </a:lnTo>
                  <a:cubicBezTo>
                    <a:pt x="17624" y="21600"/>
                    <a:pt x="17891" y="21152"/>
                    <a:pt x="18074" y="20460"/>
                  </a:cubicBezTo>
                  <a:lnTo>
                    <a:pt x="21600" y="20898"/>
                  </a:lnTo>
                  <a:lnTo>
                    <a:pt x="18320" y="17291"/>
                  </a:lnTo>
                  <a:lnTo>
                    <a:pt x="18320" y="3263"/>
                  </a:lnTo>
                  <a:cubicBezTo>
                    <a:pt x="18320" y="1461"/>
                    <a:pt x="17874" y="0"/>
                    <a:pt x="17323" y="0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4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t &lt;- now(</a:t>
              </a:r>
            </a:p>
            <a:p>
              <a:pPr algn="l">
                <a:lnSpc>
                  <a:spcPct val="90000"/>
                </a:lnSpc>
                <a:defRPr sz="44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  tz = "America/Los_Angeles")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1</a:t>
              </a:r>
              <a:r>
                <a:rPr b="0">
                  <a:solidFill>
                    <a:srgbClr val="D6D6D6"/>
                  </a:solidFill>
                </a:rPr>
                <a:t>:00:00 </a:t>
              </a:r>
              <a:r>
                <a:t>PST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111" name="with_tz(t,…"/>
            <p:cNvSpPr/>
            <p:nvPr/>
          </p:nvSpPr>
          <p:spPr>
            <a:xfrm>
              <a:off x="12405111" y="476250"/>
              <a:ext cx="7937501" cy="6945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6" y="0"/>
                  </a:moveTo>
                  <a:cubicBezTo>
                    <a:pt x="527" y="0"/>
                    <a:pt x="0" y="602"/>
                    <a:pt x="0" y="1344"/>
                  </a:cubicBezTo>
                  <a:lnTo>
                    <a:pt x="0" y="7542"/>
                  </a:lnTo>
                  <a:cubicBezTo>
                    <a:pt x="0" y="8116"/>
                    <a:pt x="316" y="8602"/>
                    <a:pt x="759" y="8795"/>
                  </a:cubicBezTo>
                  <a:lnTo>
                    <a:pt x="406" y="21600"/>
                  </a:lnTo>
                  <a:lnTo>
                    <a:pt x="1449" y="8886"/>
                  </a:lnTo>
                  <a:lnTo>
                    <a:pt x="20424" y="8886"/>
                  </a:lnTo>
                  <a:cubicBezTo>
                    <a:pt x="21073" y="8886"/>
                    <a:pt x="21600" y="8285"/>
                    <a:pt x="21600" y="7542"/>
                  </a:cubicBezTo>
                  <a:lnTo>
                    <a:pt x="21600" y="1344"/>
                  </a:lnTo>
                  <a:cubicBezTo>
                    <a:pt x="21600" y="602"/>
                    <a:pt x="21073" y="0"/>
                    <a:pt x="20424" y="0"/>
                  </a:cubicBezTo>
                  <a:lnTo>
                    <a:pt x="1176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with_tz(t,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 tz = "America/Chicago")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3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CST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112" name="with_tz(t,…"/>
            <p:cNvSpPr/>
            <p:nvPr/>
          </p:nvSpPr>
          <p:spPr>
            <a:xfrm>
              <a:off x="14475959" y="4481004"/>
              <a:ext cx="9242029" cy="285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059" y="0"/>
                  </a:moveTo>
                  <a:cubicBezTo>
                    <a:pt x="3501" y="0"/>
                    <a:pt x="3049" y="1463"/>
                    <a:pt x="3049" y="3267"/>
                  </a:cubicBezTo>
                  <a:lnTo>
                    <a:pt x="3049" y="15624"/>
                  </a:lnTo>
                  <a:lnTo>
                    <a:pt x="0" y="16584"/>
                  </a:lnTo>
                  <a:lnTo>
                    <a:pt x="3049" y="17547"/>
                  </a:lnTo>
                  <a:lnTo>
                    <a:pt x="3049" y="18333"/>
                  </a:lnTo>
                  <a:cubicBezTo>
                    <a:pt x="3049" y="20137"/>
                    <a:pt x="3501" y="21600"/>
                    <a:pt x="4059" y="21600"/>
                  </a:cubicBezTo>
                  <a:lnTo>
                    <a:pt x="20590" y="21600"/>
                  </a:lnTo>
                  <a:cubicBezTo>
                    <a:pt x="21148" y="21600"/>
                    <a:pt x="21600" y="20137"/>
                    <a:pt x="21600" y="18333"/>
                  </a:cubicBezTo>
                  <a:lnTo>
                    <a:pt x="21600" y="3267"/>
                  </a:lnTo>
                  <a:cubicBezTo>
                    <a:pt x="21600" y="1463"/>
                    <a:pt x="21148" y="0"/>
                    <a:pt x="20590" y="0"/>
                  </a:cubicBezTo>
                  <a:lnTo>
                    <a:pt x="4059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with_tz(t,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 tz = "America/New_York")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4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EST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</p:grpSp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with_tz()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6" grpId="1"/>
      <p:bldP build="whole" bldLvl="1" animBg="1" rev="0" advAuto="0" spid="1105" grpId="2"/>
      <p:bldP build="whole" bldLvl="1" animBg="1" rev="0" advAuto="0" spid="1107" grpId="3"/>
      <p:bldP build="whole" bldLvl="1" animBg="1" rev="0" advAuto="0" spid="1113" grpId="5"/>
      <p:bldP build="whole" bldLvl="1" animBg="1" rev="0" advAuto="0" spid="1108" grpId="4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force_tz(t,…"/>
          <p:cNvSpPr/>
          <p:nvPr/>
        </p:nvSpPr>
        <p:spPr>
          <a:xfrm>
            <a:off x="14826349" y="8678354"/>
            <a:ext cx="9242029" cy="285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59" y="0"/>
                </a:moveTo>
                <a:cubicBezTo>
                  <a:pt x="3501" y="0"/>
                  <a:pt x="3049" y="1463"/>
                  <a:pt x="3049" y="3267"/>
                </a:cubicBezTo>
                <a:lnTo>
                  <a:pt x="3049" y="15624"/>
                </a:lnTo>
                <a:lnTo>
                  <a:pt x="0" y="16584"/>
                </a:lnTo>
                <a:lnTo>
                  <a:pt x="3049" y="17547"/>
                </a:lnTo>
                <a:lnTo>
                  <a:pt x="3049" y="18333"/>
                </a:lnTo>
                <a:cubicBezTo>
                  <a:pt x="3049" y="20137"/>
                  <a:pt x="3501" y="21600"/>
                  <a:pt x="4059" y="21600"/>
                </a:cubicBezTo>
                <a:lnTo>
                  <a:pt x="20590" y="21600"/>
                </a:lnTo>
                <a:cubicBezTo>
                  <a:pt x="21148" y="21600"/>
                  <a:pt x="21600" y="20137"/>
                  <a:pt x="21600" y="18333"/>
                </a:cubicBezTo>
                <a:lnTo>
                  <a:pt x="21600" y="3267"/>
                </a:lnTo>
                <a:cubicBezTo>
                  <a:pt x="21600" y="1463"/>
                  <a:pt x="21148" y="0"/>
                  <a:pt x="20590" y="0"/>
                </a:cubicBezTo>
                <a:lnTo>
                  <a:pt x="4059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force_tz(t,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tz = "America/New_York")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## "2017-01-05 01:00:00 EST"</a:t>
            </a:r>
          </a:p>
        </p:txBody>
      </p:sp>
      <p:pic>
        <p:nvPicPr>
          <p:cNvPr id="1121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23" name="force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force_tz()</a:t>
            </a:r>
          </a:p>
        </p:txBody>
      </p:sp>
      <p:sp>
        <p:nvSpPr>
          <p:cNvPr id="1124" name="force_tz(t,…"/>
          <p:cNvSpPr/>
          <p:nvPr/>
        </p:nvSpPr>
        <p:spPr>
          <a:xfrm>
            <a:off x="3691000" y="4669575"/>
            <a:ext cx="7937501" cy="5922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76" y="0"/>
                </a:moveTo>
                <a:cubicBezTo>
                  <a:pt x="527" y="0"/>
                  <a:pt x="0" y="706"/>
                  <a:pt x="0" y="1576"/>
                </a:cubicBezTo>
                <a:lnTo>
                  <a:pt x="0" y="8845"/>
                </a:lnTo>
                <a:cubicBezTo>
                  <a:pt x="0" y="9715"/>
                  <a:pt x="527" y="10421"/>
                  <a:pt x="1176" y="10421"/>
                </a:cubicBezTo>
                <a:lnTo>
                  <a:pt x="20123" y="10421"/>
                </a:lnTo>
                <a:lnTo>
                  <a:pt x="20784" y="21600"/>
                </a:lnTo>
                <a:lnTo>
                  <a:pt x="20814" y="10325"/>
                </a:lnTo>
                <a:cubicBezTo>
                  <a:pt x="21271" y="10109"/>
                  <a:pt x="21600" y="9531"/>
                  <a:pt x="21600" y="8845"/>
                </a:cubicBezTo>
                <a:lnTo>
                  <a:pt x="21600" y="1576"/>
                </a:lnTo>
                <a:cubicBezTo>
                  <a:pt x="21600" y="706"/>
                  <a:pt x="21073" y="0"/>
                  <a:pt x="20424" y="0"/>
                </a:cubicBezTo>
                <a:lnTo>
                  <a:pt x="117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force_tz(t,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tz = "America/Denver")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## "2017-01-05 01:00:00 MST"</a:t>
            </a:r>
          </a:p>
        </p:txBody>
      </p:sp>
      <p:sp>
        <p:nvSpPr>
          <p:cNvPr id="1125" name="t &lt;- now(…"/>
          <p:cNvSpPr/>
          <p:nvPr/>
        </p:nvSpPr>
        <p:spPr>
          <a:xfrm>
            <a:off x="350388" y="8677761"/>
            <a:ext cx="9351963" cy="285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7" y="0"/>
                </a:moveTo>
                <a:cubicBezTo>
                  <a:pt x="447" y="0"/>
                  <a:pt x="0" y="1461"/>
                  <a:pt x="0" y="3263"/>
                </a:cubicBezTo>
                <a:lnTo>
                  <a:pt x="0" y="18337"/>
                </a:lnTo>
                <a:cubicBezTo>
                  <a:pt x="0" y="20139"/>
                  <a:pt x="447" y="21600"/>
                  <a:pt x="997" y="21600"/>
                </a:cubicBezTo>
                <a:lnTo>
                  <a:pt x="17323" y="21600"/>
                </a:lnTo>
                <a:cubicBezTo>
                  <a:pt x="17624" y="21600"/>
                  <a:pt x="17891" y="21152"/>
                  <a:pt x="18074" y="20460"/>
                </a:cubicBezTo>
                <a:lnTo>
                  <a:pt x="21600" y="20898"/>
                </a:lnTo>
                <a:lnTo>
                  <a:pt x="18320" y="17291"/>
                </a:lnTo>
                <a:lnTo>
                  <a:pt x="18320" y="3263"/>
                </a:lnTo>
                <a:cubicBezTo>
                  <a:pt x="18320" y="1461"/>
                  <a:pt x="17874" y="0"/>
                  <a:pt x="17323" y="0"/>
                </a:cubicBezTo>
                <a:lnTo>
                  <a:pt x="997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 &lt;- now(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 tz = "America/Los_Angeles")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## "2017-01-05 01:00:00 PST"</a:t>
            </a:r>
          </a:p>
        </p:txBody>
      </p:sp>
      <p:sp>
        <p:nvSpPr>
          <p:cNvPr id="1126" name="force_tz(t,…"/>
          <p:cNvSpPr/>
          <p:nvPr/>
        </p:nvSpPr>
        <p:spPr>
          <a:xfrm>
            <a:off x="12755499" y="4669575"/>
            <a:ext cx="7937501" cy="6600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76" y="0"/>
                </a:moveTo>
                <a:cubicBezTo>
                  <a:pt x="527" y="0"/>
                  <a:pt x="0" y="633"/>
                  <a:pt x="0" y="1414"/>
                </a:cubicBezTo>
                <a:lnTo>
                  <a:pt x="0" y="7936"/>
                </a:lnTo>
                <a:cubicBezTo>
                  <a:pt x="0" y="8543"/>
                  <a:pt x="319" y="9056"/>
                  <a:pt x="765" y="9257"/>
                </a:cubicBezTo>
                <a:lnTo>
                  <a:pt x="528" y="21600"/>
                </a:lnTo>
                <a:lnTo>
                  <a:pt x="1456" y="9351"/>
                </a:lnTo>
                <a:lnTo>
                  <a:pt x="20424" y="9351"/>
                </a:lnTo>
                <a:cubicBezTo>
                  <a:pt x="21073" y="9351"/>
                  <a:pt x="21600" y="8717"/>
                  <a:pt x="21600" y="7936"/>
                </a:cubicBezTo>
                <a:lnTo>
                  <a:pt x="21600" y="1414"/>
                </a:lnTo>
                <a:cubicBezTo>
                  <a:pt x="21600" y="633"/>
                  <a:pt x="21073" y="0"/>
                  <a:pt x="20424" y="0"/>
                </a:cubicBezTo>
                <a:lnTo>
                  <a:pt x="1176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force_tz(t,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tz = "America/Chicago")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## "2017-01-05 01:00:00 CST"</a:t>
            </a:r>
          </a:p>
        </p:txBody>
      </p:sp>
      <p:sp>
        <p:nvSpPr>
          <p:cNvPr id="1127" name="Creates different instants with the same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different instants</a:t>
            </a:r>
            <a:r>
              <a:t> with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same display</a:t>
            </a:r>
          </a:p>
        </p:txBody>
      </p:sp>
      <p:grpSp>
        <p:nvGrpSpPr>
          <p:cNvPr id="1132" name="Group"/>
          <p:cNvGrpSpPr/>
          <p:nvPr/>
        </p:nvGrpSpPr>
        <p:grpSpPr>
          <a:xfrm>
            <a:off x="333005" y="4669572"/>
            <a:ext cx="23717989" cy="6866877"/>
            <a:chOff x="0" y="0"/>
            <a:chExt cx="23717987" cy="6866875"/>
          </a:xfrm>
        </p:grpSpPr>
        <p:sp>
          <p:nvSpPr>
            <p:cNvPr id="1128" name="force_tz(t,…"/>
            <p:cNvSpPr/>
            <p:nvPr/>
          </p:nvSpPr>
          <p:spPr>
            <a:xfrm>
              <a:off x="3340612" y="0"/>
              <a:ext cx="7937501" cy="5922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6" y="0"/>
                  </a:moveTo>
                  <a:cubicBezTo>
                    <a:pt x="527" y="0"/>
                    <a:pt x="0" y="706"/>
                    <a:pt x="0" y="1576"/>
                  </a:cubicBezTo>
                  <a:lnTo>
                    <a:pt x="0" y="8845"/>
                  </a:lnTo>
                  <a:cubicBezTo>
                    <a:pt x="0" y="9715"/>
                    <a:pt x="527" y="10421"/>
                    <a:pt x="1176" y="10421"/>
                  </a:cubicBezTo>
                  <a:lnTo>
                    <a:pt x="20123" y="10421"/>
                  </a:lnTo>
                  <a:lnTo>
                    <a:pt x="20784" y="21600"/>
                  </a:lnTo>
                  <a:lnTo>
                    <a:pt x="20814" y="10325"/>
                  </a:lnTo>
                  <a:cubicBezTo>
                    <a:pt x="21271" y="10109"/>
                    <a:pt x="21600" y="9531"/>
                    <a:pt x="21600" y="8845"/>
                  </a:cubicBezTo>
                  <a:lnTo>
                    <a:pt x="21600" y="1576"/>
                  </a:lnTo>
                  <a:cubicBezTo>
                    <a:pt x="21600" y="706"/>
                    <a:pt x="21073" y="0"/>
                    <a:pt x="20424" y="0"/>
                  </a:cubicBezTo>
                  <a:lnTo>
                    <a:pt x="1176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force_tz(t,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 tz = "America/Denver")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1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MST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129" name="t &lt;- now(…"/>
            <p:cNvSpPr/>
            <p:nvPr/>
          </p:nvSpPr>
          <p:spPr>
            <a:xfrm>
              <a:off x="0" y="4008185"/>
              <a:ext cx="9351963" cy="2858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7" y="0"/>
                  </a:moveTo>
                  <a:cubicBezTo>
                    <a:pt x="447" y="0"/>
                    <a:pt x="0" y="1461"/>
                    <a:pt x="0" y="3263"/>
                  </a:cubicBezTo>
                  <a:lnTo>
                    <a:pt x="0" y="18337"/>
                  </a:lnTo>
                  <a:cubicBezTo>
                    <a:pt x="0" y="20139"/>
                    <a:pt x="447" y="21600"/>
                    <a:pt x="997" y="21600"/>
                  </a:cubicBezTo>
                  <a:lnTo>
                    <a:pt x="17323" y="21600"/>
                  </a:lnTo>
                  <a:cubicBezTo>
                    <a:pt x="17624" y="21600"/>
                    <a:pt x="17891" y="21152"/>
                    <a:pt x="18074" y="20460"/>
                  </a:cubicBezTo>
                  <a:lnTo>
                    <a:pt x="21600" y="20898"/>
                  </a:lnTo>
                  <a:lnTo>
                    <a:pt x="18320" y="17291"/>
                  </a:lnTo>
                  <a:lnTo>
                    <a:pt x="18320" y="3263"/>
                  </a:lnTo>
                  <a:cubicBezTo>
                    <a:pt x="18320" y="1461"/>
                    <a:pt x="17874" y="0"/>
                    <a:pt x="17323" y="0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4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t &lt;- now(</a:t>
              </a:r>
            </a:p>
            <a:p>
              <a:pPr algn="l">
                <a:lnSpc>
                  <a:spcPct val="90000"/>
                </a:lnSpc>
                <a:defRPr sz="44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  tz = "America/Los_Angeles")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1</a:t>
              </a:r>
              <a:r>
                <a:rPr b="0">
                  <a:solidFill>
                    <a:srgbClr val="D6D6D6"/>
                  </a:solidFill>
                </a:rPr>
                <a:t>:00:00 </a:t>
              </a:r>
              <a:r>
                <a:t>PST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130" name="force_tz(t,…"/>
            <p:cNvSpPr/>
            <p:nvPr/>
          </p:nvSpPr>
          <p:spPr>
            <a:xfrm>
              <a:off x="12405111" y="0"/>
              <a:ext cx="7937501" cy="6600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6" y="0"/>
                  </a:moveTo>
                  <a:cubicBezTo>
                    <a:pt x="527" y="0"/>
                    <a:pt x="0" y="633"/>
                    <a:pt x="0" y="1414"/>
                  </a:cubicBezTo>
                  <a:lnTo>
                    <a:pt x="0" y="7936"/>
                  </a:lnTo>
                  <a:cubicBezTo>
                    <a:pt x="0" y="8543"/>
                    <a:pt x="319" y="9056"/>
                    <a:pt x="765" y="9257"/>
                  </a:cubicBezTo>
                  <a:lnTo>
                    <a:pt x="528" y="21600"/>
                  </a:lnTo>
                  <a:lnTo>
                    <a:pt x="1456" y="9351"/>
                  </a:lnTo>
                  <a:lnTo>
                    <a:pt x="20424" y="9351"/>
                  </a:lnTo>
                  <a:cubicBezTo>
                    <a:pt x="21073" y="9351"/>
                    <a:pt x="21600" y="8717"/>
                    <a:pt x="21600" y="7936"/>
                  </a:cubicBezTo>
                  <a:lnTo>
                    <a:pt x="21600" y="1414"/>
                  </a:lnTo>
                  <a:cubicBezTo>
                    <a:pt x="21600" y="633"/>
                    <a:pt x="21073" y="0"/>
                    <a:pt x="20424" y="0"/>
                  </a:cubicBezTo>
                  <a:lnTo>
                    <a:pt x="1176" y="0"/>
                  </a:ln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force_tz(t,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 tz = "America/Chicago")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1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CST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131" name="force_tz(t,…"/>
            <p:cNvSpPr/>
            <p:nvPr/>
          </p:nvSpPr>
          <p:spPr>
            <a:xfrm>
              <a:off x="14475959" y="4008778"/>
              <a:ext cx="9242029" cy="285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059" y="0"/>
                  </a:moveTo>
                  <a:cubicBezTo>
                    <a:pt x="3501" y="0"/>
                    <a:pt x="3049" y="1463"/>
                    <a:pt x="3049" y="3267"/>
                  </a:cubicBezTo>
                  <a:lnTo>
                    <a:pt x="3049" y="15624"/>
                  </a:lnTo>
                  <a:lnTo>
                    <a:pt x="0" y="16584"/>
                  </a:lnTo>
                  <a:lnTo>
                    <a:pt x="3049" y="17547"/>
                  </a:lnTo>
                  <a:lnTo>
                    <a:pt x="3049" y="18333"/>
                  </a:lnTo>
                  <a:cubicBezTo>
                    <a:pt x="3049" y="20137"/>
                    <a:pt x="3501" y="21600"/>
                    <a:pt x="4059" y="21600"/>
                  </a:cubicBezTo>
                  <a:lnTo>
                    <a:pt x="20590" y="21600"/>
                  </a:lnTo>
                  <a:cubicBezTo>
                    <a:pt x="21148" y="21600"/>
                    <a:pt x="21600" y="20137"/>
                    <a:pt x="21600" y="18333"/>
                  </a:cubicBezTo>
                  <a:lnTo>
                    <a:pt x="21600" y="3267"/>
                  </a:lnTo>
                  <a:cubicBezTo>
                    <a:pt x="21600" y="1463"/>
                    <a:pt x="21148" y="0"/>
                    <a:pt x="20590" y="0"/>
                  </a:cubicBezTo>
                  <a:lnTo>
                    <a:pt x="4059" y="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force_tz(t,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 tz = "America/New_York")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1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EST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4" grpId="1"/>
      <p:bldP build="whole" bldLvl="1" animBg="1" rev="0" advAuto="0" spid="1126" grpId="2"/>
      <p:bldP build="whole" bldLvl="1" animBg="1" rev="0" advAuto="0" spid="1132" grpId="4"/>
      <p:bldP build="whole" bldLvl="1" animBg="1" rev="0" advAuto="0" spid="1120" grpId="3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Your Turn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1135" name="this_instant &lt;- now()…"/>
          <p:cNvSpPr txBox="1"/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this_instant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time is it in Honolulu (Pacific/Honolulu) this instant?</a:t>
            </a:r>
            <a:endParaRPr b="1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</a:t>
            </a:r>
            <a:r>
              <a:rPr b="1"/>
              <a:t>time_hour</a:t>
            </a:r>
            <a:r>
              <a:t> column of flights is saved as UTC. Convert it to the correct time zone for New York City. Notice that the hours element of </a:t>
            </a:r>
            <a:r>
              <a:rPr b="1"/>
              <a:t>time_hour</a:t>
            </a:r>
            <a:r>
              <a:t> already matches </a:t>
            </a:r>
            <a:r>
              <a:rPr b="1"/>
              <a:t>flights$hour</a:t>
            </a:r>
            <a:r>
              <a:t>, which is ostensibly the correct hour in the America/New_York time zone.</a:t>
            </a:r>
          </a:p>
        </p:txBody>
      </p:sp>
      <p:pic>
        <p:nvPicPr>
          <p:cNvPr id="113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36"/>
                </p:tgtEl>
              </p:cMediaNode>
            </p:video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40" name="Rectangle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41" name="this_instant %&gt;%…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this_instant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with_tz("Pacific/Honolulu")</a:t>
            </a:r>
          </a:p>
        </p:txBody>
      </p:sp>
      <p:sp>
        <p:nvSpPr>
          <p:cNvPr id="1142" name="Rectangle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43" name="this_instant %&gt;%…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this_instant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force_tz("Pacific/Honolulu")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with_tz("America/New_York")</a:t>
            </a:r>
          </a:p>
        </p:txBody>
      </p:sp>
      <p:sp>
        <p:nvSpPr>
          <p:cNvPr id="1144" name="Rectangle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45" name="flights %&gt;%…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mutate(time_hour = with_tz(time_hour, "America/New_York"))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select(time_hour)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Doing math with dates and times"/>
          <p:cNvSpPr txBox="1"/>
          <p:nvPr/>
        </p:nvSpPr>
        <p:spPr>
          <a:xfrm>
            <a:off x="2833687" y="360680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Doing math with dates and 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July, 20 1969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July, 20 1969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6838" y="-35935"/>
            <a:ext cx="24517676" cy="13787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Nov, 25 1992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Nov, 25 1992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61" name="diffti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difftimes</a:t>
            </a:r>
          </a:p>
        </p:txBody>
      </p:sp>
      <p:sp>
        <p:nvSpPr>
          <p:cNvPr id="1162" name="Rectangle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3" name="now() - as.POSIXct(today())…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now() - as.POSIXct(today())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Time difference of 22.29285 hours</a:t>
            </a:r>
          </a:p>
        </p:txBody>
      </p:sp>
      <p:sp>
        <p:nvSpPr>
          <p:cNvPr id="1164" name="When you subtract two dates in R you get a difftime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When you subtract two dates in R you get a difftime</a:t>
            </a:r>
          </a:p>
        </p:txBody>
      </p:sp>
      <p:sp>
        <p:nvSpPr>
          <p:cNvPr id="1165" name="But difftimes use inconsistent units (sometimes weeks, days, hours, minutes, or seconds…)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69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durations</a:t>
            </a:r>
          </a:p>
        </p:txBody>
      </p:sp>
      <p:sp>
        <p:nvSpPr>
          <p:cNvPr id="1170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71" name="as.duration(today() - aladdin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as.duration(today() - aladdin)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"761011200s (~24.11 years)"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as.duration(aladdin - moon_landing)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"736905600s (~23.35 years)"</a:t>
            </a:r>
          </a:p>
        </p:txBody>
      </p:sp>
      <p:sp>
        <p:nvSpPr>
          <p:cNvPr id="1172" name="A time span that is always measured in second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measured in seconds</a:t>
            </a:r>
          </a:p>
        </p:txBody>
      </p:sp>
      <p:sp>
        <p:nvSpPr>
          <p:cNvPr id="1173" name="Plus, a better display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display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77" name="Math with date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Math with dates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79" name="weeks(1) - days(3) + hours(2)…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weeks(1) - days(3) + hours(2)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"4d 2H 0M 0S"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date + months(0:11)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"2017-10-01" "2017-11-01" "2017-12-01"</a:t>
            </a:r>
          </a:p>
        </p:txBody>
      </p:sp>
      <p:sp>
        <p:nvSpPr>
          <p:cNvPr id="1180" name="To do math with dates add and subtract periods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ing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Strings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84" name="Period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Period constructors</a:t>
            </a:r>
          </a:p>
        </p:txBody>
      </p:sp>
      <p:graphicFrame>
        <p:nvGraphicFramePr>
          <p:cNvPr id="1185" name="Table"/>
          <p:cNvGraphicFramePr/>
          <p:nvPr/>
        </p:nvGraphicFramePr>
        <p:xfrm>
          <a:off x="5842692" y="2853667"/>
          <a:ext cx="11303034" cy="102052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6537046"/>
                <a:gridCol w="6161567"/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months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milliseconds(x)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microseconds(x)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nanoseconds(x)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picoseconds(x)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188" name="What might worry us here?"/>
          <p:cNvSpPr txBox="1"/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might worry us here?</a:t>
            </a:r>
          </a:p>
        </p:txBody>
      </p:sp>
      <p:sp>
        <p:nvSpPr>
          <p:cNvPr id="1189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0" name="march_11 + 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march_11 +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"2016-03-12 </a:t>
            </a:r>
            <a:r>
              <a:rPr>
                <a:solidFill>
                  <a:schemeClr val="accent1"/>
                </a:solidFill>
              </a:rPr>
              <a:t>08</a:t>
            </a:r>
            <a: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march_12 +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"2016-03-13 </a:t>
            </a:r>
            <a:r>
              <a:rPr>
                <a:solidFill>
                  <a:schemeClr val="accent1"/>
                </a:solidFill>
              </a:rPr>
              <a:t>08</a:t>
            </a:r>
            <a:r>
              <a:t>:00:00 EDT"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94" name="period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periods</a:t>
            </a:r>
          </a:p>
        </p:txBody>
      </p:sp>
      <p:sp>
        <p:nvSpPr>
          <p:cNvPr id="1195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6" name="march_11 + 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march_11 +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"2016-03-12 </a:t>
            </a:r>
            <a:r>
              <a:rPr>
                <a:solidFill>
                  <a:schemeClr val="accent1"/>
                </a:solidFill>
              </a:rPr>
              <a:t>08</a:t>
            </a:r>
            <a: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march_12 +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"2016-03-13 </a:t>
            </a:r>
            <a:r>
              <a:rPr>
                <a:solidFill>
                  <a:schemeClr val="accent1"/>
                </a:solidFill>
              </a:rPr>
              <a:t>08</a:t>
            </a:r>
            <a:r>
              <a:t>:00:00 EDT"</a:t>
            </a:r>
          </a:p>
        </p:txBody>
      </p:sp>
      <p:sp>
        <p:nvSpPr>
          <p:cNvPr id="1197" name="A time span that is measured in clock unit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in clock units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01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durations</a:t>
            </a:r>
          </a:p>
        </p:txBody>
      </p:sp>
      <p:sp>
        <p:nvSpPr>
          <p:cNvPr id="1202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03" name="march_11 + d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march_11 + ddays(1)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"2016-03-12 </a:t>
            </a:r>
            <a:r>
              <a:rPr>
                <a:solidFill>
                  <a:schemeClr val="accent1"/>
                </a:solidFill>
              </a:rPr>
              <a:t>08</a:t>
            </a:r>
            <a: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march_12 + ddays(1)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"2016-03-13 </a:t>
            </a:r>
            <a:r>
              <a:rPr>
                <a:solidFill>
                  <a:schemeClr val="accent1"/>
                </a:solidFill>
              </a:rPr>
              <a:t>09</a:t>
            </a:r>
            <a:r>
              <a:t>:00:00 EDT"</a:t>
            </a:r>
          </a:p>
        </p:txBody>
      </p:sp>
      <p:sp>
        <p:nvSpPr>
          <p:cNvPr id="1204" name="If absolute time matters, use seconds or a duration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If absolute time matters, use seconds or a duration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08" name="Duration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Duration constructors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5842692" y="2853667"/>
          <a:ext cx="11303034" cy="102052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6537046"/>
                <a:gridCol w="6161567"/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dyears(x)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dweeks(x)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ddays(x)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dhours(x)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dminutes(x)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dmilliseconds(x)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dmicroseconds(x)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dnanoseconds(x)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dpicoseconds(x)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212" name="What should this return? Decide in your group.…"/>
          <p:cNvSpPr txBox="1"/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16" name="Math with period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Math with periods</a:t>
            </a:r>
          </a:p>
        </p:txBody>
      </p:sp>
      <p:sp>
        <p:nvSpPr>
          <p:cNvPr id="1217" name="Rectangle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18" name="months(1) / days(1)…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months(1) /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30.4375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221" name="Can we calculate something like this accurately?…"/>
          <p:cNvSpPr txBox="1"/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25" name="interva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intervals</a:t>
            </a:r>
          </a:p>
        </p:txBody>
      </p:sp>
      <p:sp>
        <p:nvSpPr>
          <p:cNvPr id="1226" name="Rectangle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27" name="interval(mdy(&quot;Jan 1, 2017&quot;), mdy(&quot;Feb 1, 2017&quot;))…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interval(mdy("Jan 1, 2017"), mdy("Feb 1, 2017"))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mdy("Jan 1, 2017") %--% mdy("Feb 1, 2017")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2017-01-01 UTC--2017-02-01 UTC</a:t>
            </a:r>
          </a:p>
        </p:txBody>
      </p:sp>
      <p:sp>
        <p:nvSpPr>
          <p:cNvPr id="1228" name="A time span that is measured by start and end dates"/>
          <p:cNvSpPr txBox="1"/>
          <p:nvPr/>
        </p:nvSpPr>
        <p:spPr>
          <a:xfrm>
            <a:off x="2822218" y="2979430"/>
            <a:ext cx="16880291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by start and end dates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32" name="Rectangle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33" name="month1 &lt;- mdy(&quot;Jan 1, 2017&quot;) %--% mdy(&quot;Feb 1, 2017&quot;)…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month1 </a:t>
            </a:r>
            <a:r>
              <a:rPr>
                <a:solidFill>
                  <a:srgbClr val="000000"/>
                </a:solidFill>
              </a:rPr>
              <a:t>&lt;- mdy("Jan 1, 2017") </a:t>
            </a:r>
            <a:r>
              <a:t>%--%</a:t>
            </a:r>
            <a:r>
              <a:rPr>
                <a:solidFill>
                  <a:srgbClr val="000000"/>
                </a:solidFill>
              </a:rPr>
              <a:t> mdy("Feb 1, 2017")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month1</a:t>
            </a:r>
            <a:r>
              <a:rPr>
                <a:solidFill>
                  <a:srgbClr val="000000"/>
                </a:solidFill>
              </a:rPr>
              <a:t> /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31</a:t>
            </a:r>
          </a:p>
        </p:txBody>
      </p:sp>
      <p:sp>
        <p:nvSpPr>
          <p:cNvPr id="1234" name="Divide by periods and durations to compute the length"/>
          <p:cNvSpPr txBox="1"/>
          <p:nvPr/>
        </p:nvSpPr>
        <p:spPr>
          <a:xfrm>
            <a:off x="2067443" y="2768870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Divide by periods and durations to compute the length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02" name="(character) string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(character)</a:t>
            </a:r>
            <a:r>
              <a:t> strings</a:t>
            </a:r>
          </a:p>
        </p:txBody>
      </p:sp>
      <p:sp>
        <p:nvSpPr>
          <p:cNvPr id="303" name="Anything surrounded by quotes(&quot;) or single quotes(').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Anything surrounded by quotes(") or single quotes(').</a:t>
            </a:r>
          </a:p>
        </p:txBody>
      </p:sp>
      <p:sp>
        <p:nvSpPr>
          <p:cNvPr id="304" name="Rectangle"/>
          <p:cNvSpPr/>
          <p:nvPr/>
        </p:nvSpPr>
        <p:spPr>
          <a:xfrm>
            <a:off x="3687531" y="4404382"/>
            <a:ext cx="16886826" cy="8408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5" name="&gt; &quot;one&quot;…"/>
          <p:cNvSpPr txBox="1"/>
          <p:nvPr/>
        </p:nvSpPr>
        <p:spPr>
          <a:xfrm>
            <a:off x="3833379" y="4465550"/>
            <a:ext cx="16752007" cy="828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&gt; </a:t>
            </a:r>
            <a:r>
              <a:rPr>
                <a:solidFill>
                  <a:srgbClr val="000000"/>
                </a:solidFill>
              </a:rPr>
              <a:t>"one"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&gt;</a:t>
            </a:r>
            <a:r>
              <a:rPr>
                <a:solidFill>
                  <a:srgbClr val="000000"/>
                </a:solidFill>
              </a:rPr>
              <a:t> "1"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&gt;</a:t>
            </a:r>
            <a:r>
              <a:rPr>
                <a:solidFill>
                  <a:srgbClr val="000000"/>
                </a:solidFill>
              </a:rPr>
              <a:t> "one’s"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&gt;</a:t>
            </a:r>
            <a:r>
              <a:rPr>
                <a:solidFill>
                  <a:srgbClr val="000000"/>
                </a:solidFill>
              </a:rPr>
              <a:t> '"Hello World"'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&gt;</a:t>
            </a:r>
            <a:r>
              <a:rPr>
                <a:solidFill>
                  <a:srgbClr val="000000"/>
                </a:solidFill>
              </a:rPr>
              <a:t> "foo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</a:t>
            </a:r>
            <a:r>
              <a:rPr>
                <a:solidFill>
                  <a:srgbClr val="000000"/>
                </a:solidFill>
              </a:rPr>
              <a:t> oops. I’m stuck in a string."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38" name="Working with interval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Working with intervals</a:t>
            </a:r>
          </a:p>
        </p:txBody>
      </p:sp>
      <p:graphicFrame>
        <p:nvGraphicFramePr>
          <p:cNvPr id="1239" name="Table"/>
          <p:cNvGraphicFramePr/>
          <p:nvPr/>
        </p:nvGraphicFramePr>
        <p:xfrm>
          <a:off x="2219345" y="2755542"/>
          <a:ext cx="11303034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7336035"/>
                <a:gridCol w="12609273"/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int_start()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int_end()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end date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int_diff()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int_length()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int_flip()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int_shift()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int_standardize()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int_aligns(x)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int_overlaps()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set operations for intervals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%within%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43" name="%within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%within%</a:t>
            </a:r>
          </a:p>
        </p:txBody>
      </p:sp>
      <p:sp>
        <p:nvSpPr>
          <p:cNvPr id="1244" name="Rectangle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45" name="firsts &lt;- ymd(&quot;2017-01-01&quot;) + months(0:11)…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firsts &lt;- ymd("2017-01-01")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summer &lt;- ymd("2017-06-21") %--% ymd("2017-09-21")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firsts </a:t>
            </a:r>
            <a:r>
              <a:t>%within%</a:t>
            </a:r>
            <a:r>
              <a:rPr>
                <a:solidFill>
                  <a:srgbClr val="000000"/>
                </a:solidFill>
              </a:rPr>
              <a:t> summer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FALSE FALSE FALSE FALSE FALSE FALSE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</a:t>
            </a:r>
            <a:r>
              <a:rPr>
                <a:solidFill>
                  <a:schemeClr val="accent1"/>
                </a:solidFill>
              </a:rPr>
              <a:t>TRUE  TRUE  TRUE</a:t>
            </a:r>
            <a:r>
              <a:t> FALSE FALSE FALSE</a:t>
            </a:r>
          </a:p>
        </p:txBody>
      </p:sp>
      <p:sp>
        <p:nvSpPr>
          <p:cNvPr id="1246" name="Tests whether instants fall within an interval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Tests whether instants fall within an interval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Your Turn"/>
          <p:cNvSpPr txBox="1"/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pic>
        <p:nvPicPr>
          <p:cNvPr id="124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250" name="Are flight delays worse over the holidays?…"/>
          <p:cNvSpPr txBox="1"/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mutate(during_recess = </a:t>
            </a:r>
            <a:r>
              <a:rPr u="sng"/>
              <a:t>_____________________________</a:t>
            </a:r>
            <a: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time = hms::hms(hour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ggplot(aes(time, dep_delay, color = during_recess))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geom_smooth()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49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54" name="Rectangle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55" name="recess &lt;- ymd(&quot;2013-12-23&quot;) %--% ymd(&quot;2014-01-01&quot;)…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recess &lt;- ymd("2013-12-23") %--% ymd("2014-01-01")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mutate(during_recess = </a:t>
            </a:r>
            <a:r>
              <a:rPr>
                <a:solidFill>
                  <a:schemeClr val="accent1"/>
                </a:solidFill>
              </a:rPr>
              <a:t>time_hour %within% recess</a:t>
            </a:r>
            <a: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     time = hms::hms(hour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ggplot(aes(time, dep_delay, color = during_recess))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geom_smooth()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df-recess-delays.pdf" descr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63" name="Math with instan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Math with instants</a:t>
            </a:r>
          </a:p>
        </p:txBody>
      </p:sp>
      <p:sp>
        <p:nvSpPr>
          <p:cNvPr id="1264" name="Line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267" name="Group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265" name="Line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6" name="Line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268" name="Circle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271" name="Group"/>
            <p:cNvGrpSpPr/>
            <p:nvPr/>
          </p:nvGrpSpPr>
          <p:grpSpPr>
            <a:xfrm>
              <a:off x="0" y="0"/>
              <a:ext cx="1706530" cy="1424253"/>
              <a:chOff x="0" y="0"/>
              <a:chExt cx="1706529" cy="1424252"/>
            </a:xfrm>
          </p:grpSpPr>
          <p:sp>
            <p:nvSpPr>
              <p:cNvPr id="126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Instant</a:t>
                </a:r>
              </a:p>
            </p:txBody>
          </p:sp>
          <p:sp>
            <p:nvSpPr>
              <p:cNvPr id="1270" name="Line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277" name="Group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273" name="Rectangle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276" name="Group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274" name="Time span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Time span</a:t>
                </a:r>
              </a:p>
            </p:txBody>
          </p:sp>
          <p:sp>
            <p:nvSpPr>
              <p:cNvPr id="1275" name="Line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282" name="Group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278" name="Circle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281" name="Group"/>
            <p:cNvGrpSpPr/>
            <p:nvPr/>
          </p:nvGrpSpPr>
          <p:grpSpPr>
            <a:xfrm>
              <a:off x="0" y="0"/>
              <a:ext cx="1706530" cy="1423402"/>
              <a:chOff x="0" y="0"/>
              <a:chExt cx="1706529" cy="1423401"/>
            </a:xfrm>
          </p:grpSpPr>
          <p:sp>
            <p:nvSpPr>
              <p:cNvPr id="127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Instant</a:t>
                </a:r>
              </a:p>
            </p:txBody>
          </p:sp>
          <p:sp>
            <p:nvSpPr>
              <p:cNvPr id="1280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296" name="Group"/>
          <p:cNvGrpSpPr/>
          <p:nvPr/>
        </p:nvGrpSpPr>
        <p:grpSpPr>
          <a:xfrm>
            <a:off x="8328272" y="7327958"/>
            <a:ext cx="6406894" cy="2323174"/>
            <a:chOff x="0" y="0"/>
            <a:chExt cx="6406893" cy="2323173"/>
          </a:xfrm>
        </p:grpSpPr>
        <p:grpSp>
          <p:nvGrpSpPr>
            <p:cNvPr id="1287" name="Group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1706530" cy="1424253"/>
                <a:chOff x="0" y="0"/>
                <a:chExt cx="1706529" cy="1424252"/>
              </a:xfrm>
            </p:grpSpPr>
            <p:sp>
              <p:nvSpPr>
                <p:cNvPr id="1284" name="Instant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 fontScale="100000" lnSpcReduction="0"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/>
                  <a:r>
                    <a:t>Instant</a:t>
                  </a:r>
                </a:p>
              </p:txBody>
            </p:sp>
            <p:sp>
              <p:nvSpPr>
                <p:cNvPr id="1285" name="Line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292" name="Group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288" name="Rectangle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291" name="Group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289" name="Time span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 fontScale="100000" lnSpcReduction="0"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/>
                  <a:r>
                    <a:t>Time span</a:t>
                  </a:r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295" name="Group"/>
            <p:cNvGrpSpPr/>
            <p:nvPr/>
          </p:nvGrpSpPr>
          <p:grpSpPr>
            <a:xfrm>
              <a:off x="6032844" y="26206"/>
              <a:ext cx="374050" cy="1423403"/>
              <a:chOff x="723900" y="0"/>
              <a:chExt cx="374048" cy="1423401"/>
            </a:xfrm>
          </p:grpSpPr>
          <p:sp>
            <p:nvSpPr>
              <p:cNvPr id="1293" name="?"/>
              <p:cNvSpPr txBox="1"/>
              <p:nvPr/>
            </p:nvSpPr>
            <p:spPr>
              <a:xfrm>
                <a:off x="72390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?</a:t>
                </a:r>
              </a:p>
            </p:txBody>
          </p:sp>
          <p:sp>
            <p:nvSpPr>
              <p:cNvPr id="1294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7" grpId="4"/>
      <p:bldP build="whole" bldLvl="1" animBg="1" rev="0" advAuto="0" spid="1296" grpId="5"/>
      <p:bldP build="whole" bldLvl="1" animBg="1" rev="0" advAuto="0" spid="1282" grpId="3"/>
      <p:bldP build="whole" bldLvl="1" animBg="1" rev="0" advAuto="0" spid="1272" grpId="1"/>
      <p:bldP build="whole" bldLvl="1" animBg="1" rev="0" advAuto="0" spid="1277" grpId="2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arm Up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Warm Up</a:t>
            </a:r>
          </a:p>
        </p:txBody>
      </p:sp>
      <p:sp>
        <p:nvSpPr>
          <p:cNvPr id="308" name="Decide in your group:…"/>
          <p:cNvSpPr txBox="1"/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Are boys names or girls names more likely to end in a vowel?</a:t>
            </a:r>
          </a:p>
        </p:txBody>
      </p:sp>
      <p:pic>
        <p:nvPicPr>
          <p:cNvPr id="30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3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Open 05-Data-Types.Rmd"/>
          <p:cNvSpPr txBox="1"/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05-Data-Types.Rmd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13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4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babynames</a:t>
            </a:r>
          </a:p>
        </p:txBody>
      </p:sp>
      <p:pic>
        <p:nvPicPr>
          <p:cNvPr id="315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How can we build the proportion of boys and girls whose name ends in a vowel?"/>
          <p:cNvSpPr/>
          <p:nvPr/>
        </p:nvSpPr>
        <p:spPr>
          <a:xfrm>
            <a:off x="12251698" y="6647458"/>
            <a:ext cx="10046805" cy="369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71"/>
                </a:moveTo>
                <a:lnTo>
                  <a:pt x="0" y="2529"/>
                </a:lnTo>
                <a:cubicBezTo>
                  <a:pt x="0" y="1132"/>
                  <a:pt x="416" y="0"/>
                  <a:pt x="929" y="0"/>
                </a:cubicBezTo>
                <a:lnTo>
                  <a:pt x="20671" y="0"/>
                </a:lnTo>
                <a:cubicBezTo>
                  <a:pt x="21184" y="0"/>
                  <a:pt x="21600" y="1132"/>
                  <a:pt x="21600" y="2529"/>
                </a:cubicBezTo>
                <a:lnTo>
                  <a:pt x="21600" y="19071"/>
                </a:lnTo>
                <a:cubicBezTo>
                  <a:pt x="21600" y="20468"/>
                  <a:pt x="21184" y="21600"/>
                  <a:pt x="20671" y="21600"/>
                </a:cubicBezTo>
                <a:lnTo>
                  <a:pt x="929" y="21600"/>
                </a:lnTo>
                <a:cubicBezTo>
                  <a:pt x="416" y="21600"/>
                  <a:pt x="0" y="20468"/>
                  <a:pt x="0" y="19071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49300" tIns="749300" rIns="749300" bIns="7493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How can we build the proportion of boys and girls whose name ends in a vowel?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20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Most useful skills</a:t>
            </a:r>
          </a:p>
        </p:txBody>
      </p:sp>
      <p:sp>
        <p:nvSpPr>
          <p:cNvPr id="321" name="How to extract/ replace substrings…"/>
          <p:cNvSpPr txBox="1"/>
          <p:nvPr/>
        </p:nvSpPr>
        <p:spPr>
          <a:xfrm>
            <a:off x="5538472" y="4721442"/>
            <a:ext cx="13307056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extract/ replace substrings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find matches for patterns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Regular expressions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25" name="string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stringr</a:t>
            </a:r>
          </a:p>
        </p:txBody>
      </p:sp>
      <p:sp>
        <p:nvSpPr>
          <p:cNvPr id="326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Simple, consistent functions for working with strings.</a:t>
            </a:r>
          </a:p>
        </p:txBody>
      </p:sp>
      <p:sp>
        <p:nvSpPr>
          <p:cNvPr id="327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8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library(stringr)</a:t>
            </a:r>
          </a:p>
        </p:txBody>
      </p:sp>
      <p:pic>
        <p:nvPicPr>
          <p:cNvPr id="329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902" y="4474420"/>
            <a:ext cx="4113281" cy="4767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32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3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install.packages("tidyverse")</a:t>
              </a:r>
            </a:p>
          </p:txBody>
        </p:sp>
        <p:sp>
          <p:nvSpPr>
            <p:cNvPr id="334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does the equivalent of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6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3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9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library("tidyverse")</a:t>
              </a:r>
            </a:p>
          </p:txBody>
        </p:sp>
        <p:sp>
          <p:nvSpPr>
            <p:cNvPr id="34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does the equivalent of</a:t>
              </a:r>
            </a:p>
          </p:txBody>
        </p:sp>
        <p:sp>
          <p:nvSpPr>
            <p:cNvPr id="34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2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</p:grpSp>
      <p:sp>
        <p:nvSpPr>
          <p:cNvPr id="344" name="Arrow"/>
          <p:cNvSpPr/>
          <p:nvPr/>
        </p:nvSpPr>
        <p:spPr>
          <a:xfrm flipH="1">
            <a:off x="7294433" y="68515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47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8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install.packages("tidyverse")</a:t>
              </a:r>
            </a:p>
          </p:txBody>
        </p:sp>
        <p:sp>
          <p:nvSpPr>
            <p:cNvPr id="349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does the equivalent of</a:t>
              </a:r>
            </a:p>
          </p:txBody>
        </p:sp>
        <p:sp>
          <p:nvSpPr>
            <p:cNvPr id="350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1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53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4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library("tidyverse")</a:t>
              </a:r>
            </a:p>
          </p:txBody>
        </p:sp>
        <p:sp>
          <p:nvSpPr>
            <p:cNvPr id="355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does the equivalent of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7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</p:grpSp>
      <p:sp>
        <p:nvSpPr>
          <p:cNvPr id="359" name="Arrow"/>
          <p:cNvSpPr/>
          <p:nvPr/>
        </p:nvSpPr>
        <p:spPr>
          <a:xfrm flipH="1">
            <a:off x="7294433" y="68515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0" name="Arrow"/>
          <p:cNvSpPr/>
          <p:nvPr/>
        </p:nvSpPr>
        <p:spPr>
          <a:xfrm flipH="1">
            <a:off x="6547739" y="6343174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1" name="Arrow"/>
          <p:cNvSpPr/>
          <p:nvPr/>
        </p:nvSpPr>
        <p:spPr>
          <a:xfrm flipH="1">
            <a:off x="7644862" y="7402197"/>
            <a:ext cx="1270001" cy="535510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2" name="Arrow"/>
          <p:cNvSpPr/>
          <p:nvPr/>
        </p:nvSpPr>
        <p:spPr>
          <a:xfrm flipH="1">
            <a:off x="7307133" y="7931708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66" name="str_sub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str_sub()</a:t>
            </a:r>
          </a:p>
        </p:txBody>
      </p:sp>
      <p:sp>
        <p:nvSpPr>
          <p:cNvPr id="367" name="Extract or replace portions of a string with str_sub()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or replace portions of a string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str_sub()</a:t>
            </a:r>
          </a:p>
        </p:txBody>
      </p:sp>
      <p:sp>
        <p:nvSpPr>
          <p:cNvPr id="368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9" name="str_sub(string, start = 1, end = -1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str_sub(</a:t>
            </a:r>
            <a:r>
              <a:t>string, start = 1, end = -1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70" name="position of first character to extract within each string"/>
          <p:cNvSpPr/>
          <p:nvPr/>
        </p:nvSpPr>
        <p:spPr>
          <a:xfrm>
            <a:off x="8144271" y="5815010"/>
            <a:ext cx="6034882" cy="4658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97" y="0"/>
                </a:moveTo>
                <a:lnTo>
                  <a:pt x="16343" y="6879"/>
                </a:lnTo>
                <a:lnTo>
                  <a:pt x="1547" y="6879"/>
                </a:lnTo>
                <a:cubicBezTo>
                  <a:pt x="693" y="6879"/>
                  <a:pt x="0" y="7776"/>
                  <a:pt x="0" y="8883"/>
                </a:cubicBezTo>
                <a:lnTo>
                  <a:pt x="0" y="19596"/>
                </a:lnTo>
                <a:cubicBezTo>
                  <a:pt x="0" y="20703"/>
                  <a:pt x="693" y="21600"/>
                  <a:pt x="1547" y="21600"/>
                </a:cubicBezTo>
                <a:lnTo>
                  <a:pt x="20053" y="21600"/>
                </a:lnTo>
                <a:cubicBezTo>
                  <a:pt x="20907" y="21600"/>
                  <a:pt x="21600" y="20703"/>
                  <a:pt x="21600" y="19596"/>
                </a:cubicBezTo>
                <a:lnTo>
                  <a:pt x="21600" y="8883"/>
                </a:lnTo>
                <a:cubicBezTo>
                  <a:pt x="21600" y="7776"/>
                  <a:pt x="20907" y="6879"/>
                  <a:pt x="20053" y="6879"/>
                </a:cubicBezTo>
                <a:lnTo>
                  <a:pt x="17252" y="6879"/>
                </a:lnTo>
                <a:lnTo>
                  <a:pt x="1679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position of first character to extract within each string</a:t>
            </a:r>
          </a:p>
        </p:txBody>
      </p:sp>
      <p:sp>
        <p:nvSpPr>
          <p:cNvPr id="371" name="string(s) to manipulate"/>
          <p:cNvSpPr/>
          <p:nvPr/>
        </p:nvSpPr>
        <p:spPr>
          <a:xfrm>
            <a:off x="3856681" y="5815407"/>
            <a:ext cx="3974307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52" y="0"/>
                </a:moveTo>
                <a:lnTo>
                  <a:pt x="18649" y="6876"/>
                </a:lnTo>
                <a:lnTo>
                  <a:pt x="2349" y="6876"/>
                </a:lnTo>
                <a:cubicBezTo>
                  <a:pt x="1052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1052" y="21600"/>
                  <a:pt x="2349" y="21600"/>
                </a:cubicBezTo>
                <a:lnTo>
                  <a:pt x="19251" y="21600"/>
                </a:lnTo>
                <a:cubicBezTo>
                  <a:pt x="20548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47" y="7276"/>
                  <a:pt x="20038" y="6999"/>
                </a:cubicBezTo>
                <a:lnTo>
                  <a:pt x="1965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string(s) to manipulate</a:t>
            </a:r>
          </a:p>
        </p:txBody>
      </p:sp>
      <p:sp>
        <p:nvSpPr>
          <p:cNvPr id="372" name="position of last character to extract within each string"/>
          <p:cNvSpPr/>
          <p:nvPr/>
        </p:nvSpPr>
        <p:spPr>
          <a:xfrm>
            <a:off x="14492436" y="5932882"/>
            <a:ext cx="6034882" cy="454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89" y="0"/>
                </a:moveTo>
                <a:lnTo>
                  <a:pt x="6534" y="6496"/>
                </a:lnTo>
                <a:lnTo>
                  <a:pt x="1547" y="6496"/>
                </a:lnTo>
                <a:cubicBezTo>
                  <a:pt x="693" y="6496"/>
                  <a:pt x="0" y="7417"/>
                  <a:pt x="0" y="8552"/>
                </a:cubicBezTo>
                <a:lnTo>
                  <a:pt x="0" y="19544"/>
                </a:lnTo>
                <a:cubicBezTo>
                  <a:pt x="0" y="20679"/>
                  <a:pt x="693" y="21600"/>
                  <a:pt x="1547" y="21600"/>
                </a:cubicBezTo>
                <a:lnTo>
                  <a:pt x="20053" y="21600"/>
                </a:lnTo>
                <a:cubicBezTo>
                  <a:pt x="20907" y="21600"/>
                  <a:pt x="21600" y="20679"/>
                  <a:pt x="21600" y="19544"/>
                </a:cubicBezTo>
                <a:lnTo>
                  <a:pt x="21600" y="8552"/>
                </a:lnTo>
                <a:cubicBezTo>
                  <a:pt x="21600" y="7417"/>
                  <a:pt x="20907" y="6496"/>
                  <a:pt x="20053" y="6496"/>
                </a:cubicBezTo>
                <a:lnTo>
                  <a:pt x="7443" y="6496"/>
                </a:lnTo>
                <a:lnTo>
                  <a:pt x="6989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position of last character to extract within each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75" name="What will this return?…"/>
          <p:cNvSpPr txBox="1"/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1, 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78" name="What will this return?…"/>
          <p:cNvSpPr txBox="1"/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1, 2)</a:t>
            </a:r>
          </a:p>
        </p:txBody>
      </p:sp>
      <p:sp>
        <p:nvSpPr>
          <p:cNvPr id="379" name="&quot;Ga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"Ga"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82" name="What will this return?…"/>
          <p:cNvSpPr txBox="1"/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1, 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85" name="What will this return?…"/>
          <p:cNvSpPr txBox="1"/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1, 1)</a:t>
            </a:r>
          </a:p>
        </p:txBody>
      </p:sp>
      <p:sp>
        <p:nvSpPr>
          <p:cNvPr id="386" name="&quot;G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"G"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01-10 at 9.00.12 PM.png" descr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97" name="What types of data are in this data set?"/>
          <p:cNvSpPr txBox="1"/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types of data are in this data set?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89" name="What will this return?…"/>
          <p:cNvSpPr txBox="1"/>
          <p:nvPr>
            <p:ph type="body" sz="quarter" idx="4294967295"/>
          </p:nvPr>
        </p:nvSpPr>
        <p:spPr>
          <a:xfrm>
            <a:off x="7238913" y="2949192"/>
            <a:ext cx="9906174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92" name="What will this return?…"/>
          <p:cNvSpPr txBox="1"/>
          <p:nvPr>
            <p:ph type="body" sz="quarter" idx="4294967295"/>
          </p:nvPr>
        </p:nvSpPr>
        <p:spPr>
          <a:xfrm>
            <a:off x="7238913" y="2949192"/>
            <a:ext cx="9906174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2)</a:t>
            </a:r>
          </a:p>
        </p:txBody>
      </p:sp>
      <p:sp>
        <p:nvSpPr>
          <p:cNvPr id="393" name="&quot;arr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"arrett"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96" name="What will this return?…"/>
          <p:cNvSpPr txBox="1"/>
          <p:nvPr>
            <p:ph type="body" sz="quarter" idx="4294967295"/>
          </p:nvPr>
        </p:nvSpPr>
        <p:spPr>
          <a:xfrm>
            <a:off x="6890685" y="2949192"/>
            <a:ext cx="10602630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-3)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99" name="What will this return?…"/>
          <p:cNvSpPr txBox="1"/>
          <p:nvPr>
            <p:ph type="body" sz="quarter" idx="4294967295"/>
          </p:nvPr>
        </p:nvSpPr>
        <p:spPr>
          <a:xfrm>
            <a:off x="6890685" y="2949192"/>
            <a:ext cx="10602630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-3)</a:t>
            </a:r>
          </a:p>
        </p:txBody>
      </p:sp>
      <p:sp>
        <p:nvSpPr>
          <p:cNvPr id="400" name="&quot;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"ett"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03" name="What will this return?…"/>
          <p:cNvSpPr txBox="1"/>
          <p:nvPr>
            <p:ph type="body" sz="quarter" idx="4294967295"/>
          </p:nvPr>
        </p:nvSpPr>
        <p:spPr>
          <a:xfrm>
            <a:off x="7071699" y="3382140"/>
            <a:ext cx="10240603" cy="527077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6719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 &lt;- "Garrett"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str_sub(g, -3) &lt;- "eth"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06" name="What will this return?…"/>
          <p:cNvSpPr txBox="1"/>
          <p:nvPr>
            <p:ph type="body" sz="quarter" idx="4294967295"/>
          </p:nvPr>
        </p:nvSpPr>
        <p:spPr>
          <a:xfrm>
            <a:off x="7071699" y="3382140"/>
            <a:ext cx="10240603" cy="527077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6719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 &lt;- "Garrett"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str_sub(g, -3) &lt;- "eth"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</a:t>
            </a:r>
          </a:p>
        </p:txBody>
      </p:sp>
      <p:sp>
        <p:nvSpPr>
          <p:cNvPr id="407" name="&quot;Garreth&quot;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"Garreth"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Your Turn 2"/>
          <p:cNvSpPr txBox="1"/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410" name="In your group, fill in the blanks to:…"/>
          <p:cNvSpPr txBox="1"/>
          <p:nvPr>
            <p:ph type="body" idx="4294967295"/>
          </p:nvPr>
        </p:nvSpPr>
        <p:spPr>
          <a:xfrm>
            <a:off x="1445226" y="2892656"/>
            <a:ext cx="21493548" cy="972172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your group, fill in the blanks to: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Isolate the last letter of every name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create a logical variable that displays whether the last letter is one of "a", "e", "i", "o", "u", or "y".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weighted mean to calculate the proportion of children whose name ends in a vowel (by year and sex)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then display the results as a line plot.</a:t>
            </a:r>
          </a:p>
        </p:txBody>
      </p:sp>
      <p:pic>
        <p:nvPicPr>
          <p:cNvPr id="41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"/>
          <p:cNvSpPr/>
          <p:nvPr/>
        </p:nvSpPr>
        <p:spPr>
          <a:xfrm>
            <a:off x="722409" y="785506"/>
            <a:ext cx="22939182" cy="7904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4" name="babynames %&gt;%…"/>
          <p:cNvSpPr txBox="1"/>
          <p:nvPr/>
        </p:nvSpPr>
        <p:spPr>
          <a:xfrm>
            <a:off x="933550" y="979052"/>
            <a:ext cx="22352831" cy="73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mutate</a:t>
            </a:r>
            <a:r>
              <a:rPr>
                <a:solidFill>
                  <a:srgbClr val="000000"/>
                </a:solidFill>
              </a:rPr>
              <a:t>(last = </a:t>
            </a:r>
            <a:r>
              <a:t>str_sub(name, -1)</a:t>
            </a:r>
            <a:r>
              <a:rPr>
                <a:solidFill>
                  <a:srgbClr val="000000"/>
                </a:solidFill>
              </a:rPr>
              <a:t>,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vowel = </a:t>
            </a:r>
            <a:r>
              <a:t>last %in% c("a", "e", "i", "o", "u", "y")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</a:t>
            </a:r>
            <a:r>
              <a:t>year, sex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summarise(p_vowel = weighted.mean(vowel, n))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ggplot()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aes(year, p_vowel, color = sex))</a:t>
            </a:r>
          </a:p>
        </p:txBody>
      </p:sp>
      <p:pic>
        <p:nvPicPr>
          <p:cNvPr id="41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420" name="pdf-last.pdf" descr="pdf-la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8714" y="1654516"/>
            <a:ext cx="18626572" cy="1190263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Proportion of names that end in a vowel"/>
          <p:cNvSpPr txBox="1"/>
          <p:nvPr/>
        </p:nvSpPr>
        <p:spPr>
          <a:xfrm>
            <a:off x="4007752" y="344998"/>
            <a:ext cx="16368496" cy="138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Proportion of names that end in a vowel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06 at 2.51.28 PM.png" descr="Screen Shot 2017-07-06 at 2.51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9641" y="3951480"/>
            <a:ext cx="17418410" cy="1451534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26" name="Rectangle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7" name="help(package = stringr)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help(package = stringr)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01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202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203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Visualize</a:t>
            </a:r>
          </a:p>
        </p:txBody>
      </p:sp>
      <p:sp>
        <p:nvSpPr>
          <p:cNvPr id="204" name="Transform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205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06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207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8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0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2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3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21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Your Turn"/>
          <p:cNvSpPr txBox="1"/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430" name="Run help(package = stringr) to open the help directory for stringr.…"/>
          <p:cNvSpPr txBox="1"/>
          <p:nvPr>
            <p:ph type="body" idx="4294967295"/>
          </p:nvPr>
        </p:nvSpPr>
        <p:spPr>
          <a:xfrm>
            <a:off x="1445226" y="2892656"/>
            <a:ext cx="21493548" cy="972172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Run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help(package = stringr)</a:t>
            </a:r>
            <a:r>
              <a:t> to open the help directory for stringr.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Read through the function descriptions and find the function that determines whether two strings match.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 person in your group to find it wins!</a:t>
            </a:r>
          </a:p>
        </p:txBody>
      </p:sp>
      <p:pic>
        <p:nvPicPr>
          <p:cNvPr id="43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str_detect()</a:t>
            </a:r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Test whether a pattern appears 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str_detect(</a:t>
            </a:r>
            <a:r>
              <a:t>string, pattern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39" name="a string that represents a regular expression"/>
          <p:cNvSpPr/>
          <p:nvPr/>
        </p:nvSpPr>
        <p:spPr>
          <a:xfrm>
            <a:off x="9122171" y="5869382"/>
            <a:ext cx="5655866" cy="460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74" y="0"/>
                </a:moveTo>
                <a:lnTo>
                  <a:pt x="8589" y="6705"/>
                </a:lnTo>
                <a:lnTo>
                  <a:pt x="1651" y="6705"/>
                </a:lnTo>
                <a:cubicBezTo>
                  <a:pt x="739" y="6705"/>
                  <a:pt x="0" y="7613"/>
                  <a:pt x="0" y="8732"/>
                </a:cubicBezTo>
                <a:lnTo>
                  <a:pt x="0" y="19572"/>
                </a:lnTo>
                <a:cubicBezTo>
                  <a:pt x="0" y="20692"/>
                  <a:pt x="739" y="21600"/>
                  <a:pt x="1651" y="21600"/>
                </a:cubicBezTo>
                <a:lnTo>
                  <a:pt x="19949" y="21600"/>
                </a:lnTo>
                <a:cubicBezTo>
                  <a:pt x="20861" y="21600"/>
                  <a:pt x="21600" y="20692"/>
                  <a:pt x="21600" y="19572"/>
                </a:cubicBezTo>
                <a:lnTo>
                  <a:pt x="21600" y="8732"/>
                </a:lnTo>
                <a:cubicBezTo>
                  <a:pt x="21600" y="7613"/>
                  <a:pt x="20861" y="6705"/>
                  <a:pt x="19949" y="6705"/>
                </a:cubicBezTo>
                <a:lnTo>
                  <a:pt x="9558" y="6705"/>
                </a:lnTo>
                <a:lnTo>
                  <a:pt x="9074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string that represents a regular expression</a:t>
            </a:r>
          </a:p>
        </p:txBody>
      </p:sp>
      <p:sp>
        <p:nvSpPr>
          <p:cNvPr id="440" name="vector of strings to find patterns in"/>
          <p:cNvSpPr/>
          <p:nvPr/>
        </p:nvSpPr>
        <p:spPr>
          <a:xfrm>
            <a:off x="3856681" y="5815407"/>
            <a:ext cx="5012136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056" y="0"/>
                </a:moveTo>
                <a:lnTo>
                  <a:pt x="19260" y="6876"/>
                </a:lnTo>
                <a:lnTo>
                  <a:pt x="1863" y="6876"/>
                </a:lnTo>
                <a:cubicBezTo>
                  <a:pt x="834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834" y="21600"/>
                  <a:pt x="1863" y="21600"/>
                </a:cubicBezTo>
                <a:lnTo>
                  <a:pt x="19737" y="21600"/>
                </a:lnTo>
                <a:cubicBezTo>
                  <a:pt x="20766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1082" y="7276"/>
                  <a:pt x="20362" y="6999"/>
                </a:cubicBezTo>
                <a:lnTo>
                  <a:pt x="2005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vector of strings to find patterns 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43" name="What will this return?…"/>
          <p:cNvSpPr txBox="1"/>
          <p:nvPr>
            <p:ph type="body" sz="quarter" idx="4294967295"/>
          </p:nvPr>
        </p:nvSpPr>
        <p:spPr>
          <a:xfrm>
            <a:off x="4833937" y="3096379"/>
            <a:ext cx="14716126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strings &lt;- c("Apple", "Orange")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str_detect(strings, "pp")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46" name="What will this return?…"/>
          <p:cNvSpPr txBox="1"/>
          <p:nvPr>
            <p:ph type="body" sz="quarter" idx="4294967295"/>
          </p:nvPr>
        </p:nvSpPr>
        <p:spPr>
          <a:xfrm>
            <a:off x="4833937" y="3096379"/>
            <a:ext cx="14716126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strings &lt;- c("Apple", "Orange")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str_detect(strings, "pp")</a:t>
            </a:r>
          </a:p>
        </p:txBody>
      </p:sp>
      <p:sp>
        <p:nvSpPr>
          <p:cNvPr id="447" name="TRUE FALS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TRUE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50" name="What will this return?…"/>
          <p:cNvSpPr txBox="1"/>
          <p:nvPr>
            <p:ph type="body" sz="half" idx="4294967295"/>
          </p:nvPr>
        </p:nvSpPr>
        <p:spPr>
          <a:xfrm>
            <a:off x="4237618" y="3145441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strings &lt;- c("Apple", "Pineapple")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str_detect(strings, "apple")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53" name="What will this return?…"/>
          <p:cNvSpPr txBox="1"/>
          <p:nvPr>
            <p:ph type="body" sz="half" idx="4294967295"/>
          </p:nvPr>
        </p:nvSpPr>
        <p:spPr>
          <a:xfrm>
            <a:off x="4237618" y="3145441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strings &lt;- c("Apple", "Pineapple")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str_detect(strings, "apple")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FALSE 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57" name="What will this return?…"/>
          <p:cNvSpPr txBox="1"/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"AC\DC"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60" name="Error: '\D' is an unrecognized escape in character string starting &quot;&quot;AC\D&quot;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Error: '\D' is an unrecognized escape in character string starting ""AC\D"</a:t>
            </a:r>
          </a:p>
        </p:txBody>
      </p:sp>
      <p:sp>
        <p:nvSpPr>
          <p:cNvPr id="461" name="What will this return?…"/>
          <p:cNvSpPr txBox="1"/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"AC\DC"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65" name="A backslash followed by one or more characters which stand for a special type of character.…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backslash followed by one or more characters which stand for a special type of character.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66" name="Rectangle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7" name="## Use an escape to include a special character…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writeLines(</a:t>
            </a:r>
            <a:r>
              <a:t>"\""</a:t>
            </a:r>
            <a:r>
              <a:rPr>
                <a:solidFill>
                  <a:srgbClr val="000000"/>
                </a:solidFill>
              </a:rPr>
              <a:t>) 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  <a:r>
              <a:rPr>
                <a:solidFill>
                  <a:schemeClr val="accent1"/>
                </a:solidFill>
              </a:rPr>
              <a:t>"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writeLines(</a:t>
            </a:r>
            <a:r>
              <a:rPr>
                <a:solidFill>
                  <a:schemeClr val="accent1"/>
                </a:solidFill>
              </a:rPr>
              <a:t>"\\"</a:t>
            </a:r>
            <a: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468" name="special character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special characters</a:t>
            </a:r>
          </a:p>
        </p:txBody>
      </p:sp>
      <p:sp>
        <p:nvSpPr>
          <p:cNvPr id="469" name="A string is not a…"/>
          <p:cNvSpPr/>
          <p:nvPr/>
        </p:nvSpPr>
        <p:spPr>
          <a:xfrm>
            <a:off x="9747386" y="7614280"/>
            <a:ext cx="9627395" cy="3937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86" y="0"/>
                </a:moveTo>
                <a:cubicBezTo>
                  <a:pt x="5163" y="0"/>
                  <a:pt x="4808" y="665"/>
                  <a:pt x="4675" y="1587"/>
                </a:cubicBezTo>
                <a:lnTo>
                  <a:pt x="0" y="1879"/>
                </a:lnTo>
                <a:lnTo>
                  <a:pt x="4616" y="2985"/>
                </a:lnTo>
                <a:lnTo>
                  <a:pt x="4616" y="19229"/>
                </a:lnTo>
                <a:cubicBezTo>
                  <a:pt x="4616" y="20538"/>
                  <a:pt x="5050" y="21600"/>
                  <a:pt x="5586" y="21600"/>
                </a:cubicBezTo>
                <a:lnTo>
                  <a:pt x="20630" y="21600"/>
                </a:lnTo>
                <a:cubicBezTo>
                  <a:pt x="21166" y="21600"/>
                  <a:pt x="21600" y="20538"/>
                  <a:pt x="21600" y="19229"/>
                </a:cubicBezTo>
                <a:lnTo>
                  <a:pt x="21600" y="2371"/>
                </a:lnTo>
                <a:cubicBezTo>
                  <a:pt x="21600" y="1062"/>
                  <a:pt x="21166" y="0"/>
                  <a:pt x="20630" y="0"/>
                </a:cubicBezTo>
                <a:lnTo>
                  <a:pt x="55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string is not a 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sequence of characters itself, but a representation of a sequence of characters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9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73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4" name="writeLines(&quot;AC\\DC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writeLines(</a:t>
            </a:r>
            <a:r>
              <a:t>"AC\\DC"</a:t>
            </a:r>
            <a:r>
              <a:rPr>
                <a:solidFill>
                  <a:srgbClr val="000000"/>
                </a:solidFill>
              </a:rPr>
              <a:t>) 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  <a:r>
              <a:rPr>
                <a:solidFill>
                  <a:schemeClr val="accent1"/>
                </a:solidFill>
              </a:rPr>
              <a:t>AC\DC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19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220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221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Visualize</a:t>
            </a:r>
          </a:p>
        </p:txBody>
      </p:sp>
      <p:sp>
        <p:nvSpPr>
          <p:cNvPr id="222" name="Transform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49148">
              <a:defRPr b="1" sz="6016">
                <a:solidFill>
                  <a:srgbClr val="96B87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223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24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225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7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8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9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0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1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2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233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77" name="What will this return?…"/>
          <p:cNvSpPr txBox="1"/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str_detect("AC\\DC", "\\")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will this return?…"/>
          <p:cNvSpPr txBox="1"/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str_detect("AC\\DC", "\\")</a:t>
            </a:r>
          </a:p>
        </p:txBody>
      </p:sp>
      <p:sp>
        <p:nvSpPr>
          <p:cNvPr id="480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81" name="Error in stri_detect_regex(string, pattern, opts_regex = opts(pattern)) :…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Error in stri_detect_regex(string, pattern, opts_regex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Unrecognized backslash escape sequence in pattern. (U_REGEX_BAD_ESCAPE_SEQUENCE)</a:t>
            </a:r>
          </a:p>
        </p:txBody>
      </p:sp>
      <p:sp>
        <p:nvSpPr>
          <p:cNvPr id="482" name="Circle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3091257" y="6723683"/>
            <a:ext cx="18236252" cy="5644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5" name="writeLines(&quot;\w*[aeiouy]\b&quot;)…"/>
          <p:cNvSpPr txBox="1"/>
          <p:nvPr/>
        </p:nvSpPr>
        <p:spPr>
          <a:xfrm>
            <a:off x="3209867" y="6903887"/>
            <a:ext cx="18033796" cy="5284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writeLines(</a:t>
            </a:r>
            <a:r>
              <a:t>"\w*[aeiouy]\b"</a:t>
            </a:r>
            <a:r>
              <a:rPr>
                <a:solidFill>
                  <a:srgbClr val="000000"/>
                </a:solidFill>
              </a:rPr>
              <a:t>) 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ERROR" \w not a recognized special character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writeLines(</a:t>
            </a:r>
            <a:r>
              <a:rPr>
                <a:solidFill>
                  <a:schemeClr val="accent1"/>
                </a:solidFill>
              </a:rPr>
              <a:t>"\\w*[aeiouy]\\b"</a:t>
            </a:r>
            <a:r>
              <a:t>) </a:t>
            </a:r>
          </a:p>
        </p:txBody>
      </p:sp>
      <p:sp>
        <p:nvSpPr>
          <p:cNvPr id="486" name="## &quot;\w*[aeiouy]\b&quot;"/>
          <p:cNvSpPr txBox="1"/>
          <p:nvPr/>
        </p:nvSpPr>
        <p:spPr>
          <a:xfrm>
            <a:off x="3209867" y="6903887"/>
            <a:ext cx="18033796" cy="5284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  <a:r>
              <a:rPr>
                <a:solidFill>
                  <a:schemeClr val="accent1"/>
                </a:solidFill>
              </a:rPr>
              <a:t>"\w*[aeiouy]\b"</a:t>
            </a:r>
          </a:p>
        </p:txBody>
      </p:sp>
      <p:pic>
        <p:nvPicPr>
          <p:cNvPr id="48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89" name="regex is a &quot;language&quot; for describing a pattern of characters, with patterns of characters, e.g.…"/>
          <p:cNvSpPr txBox="1"/>
          <p:nvPr/>
        </p:nvSpPr>
        <p:spPr>
          <a:xfrm>
            <a:off x="3072173" y="2563452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regex is a "language" for describing a pattern of characters, with patterns of characters, e.g.</a:t>
            </a:r>
          </a:p>
          <a:p>
            <a:pPr>
              <a:defRPr sz="6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\w*[aeiouy]\b</a:t>
            </a:r>
          </a:p>
        </p:txBody>
      </p:sp>
      <p:sp>
        <p:nvSpPr>
          <p:cNvPr id="490" name="regular expression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regular expressions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5" grpId="2"/>
      <p:bldP build="whole" bldLvl="1" animBg="1" rev="0" advAuto="0" spid="486" grpId="3"/>
      <p:bldP build="whole" bldLvl="1" animBg="1" rev="0" advAuto="0" spid="484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94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5" name="writeLines(&quot;\\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writeLines(</a:t>
            </a:r>
            <a:r>
              <a:t>"\\"</a:t>
            </a:r>
            <a:r>
              <a:rPr>
                <a:solidFill>
                  <a:srgbClr val="000000"/>
                </a:solidFill>
              </a:rPr>
              <a:t>) 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496" name="This is not a valid regular expression…"/>
          <p:cNvSpPr/>
          <p:nvPr/>
        </p:nvSpPr>
        <p:spPr>
          <a:xfrm>
            <a:off x="3038436" y="4229611"/>
            <a:ext cx="10125870" cy="3573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60" y="0"/>
                </a:moveTo>
                <a:lnTo>
                  <a:pt x="3089" y="3426"/>
                </a:lnTo>
                <a:lnTo>
                  <a:pt x="922" y="3426"/>
                </a:lnTo>
                <a:cubicBezTo>
                  <a:pt x="413" y="3426"/>
                  <a:pt x="0" y="4595"/>
                  <a:pt x="0" y="6038"/>
                </a:cubicBezTo>
                <a:lnTo>
                  <a:pt x="0" y="18988"/>
                </a:lnTo>
                <a:cubicBezTo>
                  <a:pt x="0" y="20430"/>
                  <a:pt x="413" y="21600"/>
                  <a:pt x="922" y="21600"/>
                </a:cubicBezTo>
                <a:lnTo>
                  <a:pt x="20678" y="21600"/>
                </a:lnTo>
                <a:cubicBezTo>
                  <a:pt x="21187" y="21600"/>
                  <a:pt x="21600" y="20430"/>
                  <a:pt x="21600" y="18988"/>
                </a:cubicBezTo>
                <a:lnTo>
                  <a:pt x="21600" y="6038"/>
                </a:lnTo>
                <a:cubicBezTo>
                  <a:pt x="21600" y="4595"/>
                  <a:pt x="21187" y="3426"/>
                  <a:pt x="20678" y="3426"/>
                </a:cubicBezTo>
                <a:lnTo>
                  <a:pt x="3631" y="3426"/>
                </a:lnTo>
                <a:lnTo>
                  <a:pt x="336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(looks like an incomplete special character)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00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1" name="\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02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We want to find this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503" name="Rectangle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4" name="\\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505" name="…which is represented by this regex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/>
              <a:r>
                <a:t>…which is represented by this regex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002501" y="8122591"/>
            <a:ext cx="17865132" cy="2372123"/>
            <a:chOff x="0" y="0"/>
            <a:chExt cx="17865130" cy="2372121"/>
          </a:xfrm>
        </p:grpSpPr>
        <p:sp>
          <p:nvSpPr>
            <p:cNvPr id="507" name="Rectangle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8" name="&quot;\\\\&quot;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509" name="…which is represented by this string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/>
              <a:r>
                <a:t>…which is represented by this string</a:t>
              </a:r>
            </a:p>
          </p:txBody>
        </p:sp>
      </p:grpSp>
      <p:sp>
        <p:nvSpPr>
          <p:cNvPr id="511" name="Write your patterns at this level"/>
          <p:cNvSpPr/>
          <p:nvPr/>
        </p:nvSpPr>
        <p:spPr>
          <a:xfrm>
            <a:off x="15666282" y="8122591"/>
            <a:ext cx="6945710" cy="2378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47" y="0"/>
                </a:moveTo>
                <a:cubicBezTo>
                  <a:pt x="3860" y="0"/>
                  <a:pt x="3384" y="1389"/>
                  <a:pt x="3384" y="3103"/>
                </a:cubicBezTo>
                <a:lnTo>
                  <a:pt x="3384" y="14204"/>
                </a:lnTo>
                <a:lnTo>
                  <a:pt x="0" y="15116"/>
                </a:lnTo>
                <a:lnTo>
                  <a:pt x="3384" y="16028"/>
                </a:lnTo>
                <a:lnTo>
                  <a:pt x="3384" y="18493"/>
                </a:lnTo>
                <a:cubicBezTo>
                  <a:pt x="3384" y="20208"/>
                  <a:pt x="3860" y="21600"/>
                  <a:pt x="4447" y="21600"/>
                </a:cubicBezTo>
                <a:lnTo>
                  <a:pt x="20537" y="21600"/>
                </a:lnTo>
                <a:cubicBezTo>
                  <a:pt x="21124" y="21600"/>
                  <a:pt x="21600" y="20208"/>
                  <a:pt x="21600" y="18493"/>
                </a:cubicBezTo>
                <a:lnTo>
                  <a:pt x="21600" y="3103"/>
                </a:lnTo>
                <a:cubicBezTo>
                  <a:pt x="21600" y="1389"/>
                  <a:pt x="21124" y="0"/>
                  <a:pt x="20537" y="0"/>
                </a:cubicBezTo>
                <a:lnTo>
                  <a:pt x="444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Write your patterns at this level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0" grpId="2"/>
      <p:bldP build="whole" bldLvl="1" animBg="1" rev="0" advAuto="0" spid="506" grpId="1"/>
      <p:bldP build="whole" bldLvl="1" animBg="1" rev="0" advAuto="0" spid="511" grpId="3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15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6" name="?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17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8" name="\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19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0" name="&quot;\\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"\\"</a:t>
            </a:r>
          </a:p>
        </p:txBody>
      </p:sp>
      <p:sp>
        <p:nvSpPr>
          <p:cNvPr id="521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We want to find this</a:t>
            </a:r>
          </a:p>
        </p:txBody>
      </p:sp>
      <p:sp>
        <p:nvSpPr>
          <p:cNvPr id="522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…which is represented by this regex</a:t>
            </a:r>
          </a:p>
        </p:txBody>
      </p:sp>
      <p:sp>
        <p:nvSpPr>
          <p:cNvPr id="523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…which is represented by this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27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8" name="abc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abc</a:t>
            </a:r>
          </a:p>
        </p:txBody>
      </p:sp>
      <p:sp>
        <p:nvSpPr>
          <p:cNvPr id="529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0" name="abc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abc</a:t>
            </a:r>
          </a:p>
        </p:txBody>
      </p:sp>
      <p:sp>
        <p:nvSpPr>
          <p:cNvPr id="531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2" name="&quot;abc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"abc"</a:t>
            </a:r>
          </a:p>
        </p:txBody>
      </p:sp>
      <p:sp>
        <p:nvSpPr>
          <p:cNvPr id="533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We want to find this</a:t>
            </a:r>
          </a:p>
        </p:txBody>
      </p:sp>
      <p:sp>
        <p:nvSpPr>
          <p:cNvPr id="534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…which is represented by this regex</a:t>
            </a:r>
          </a:p>
        </p:txBody>
      </p:sp>
      <p:sp>
        <p:nvSpPr>
          <p:cNvPr id="535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…which is represented by this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/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538" name="How many names end in a vowel anyways?…"/>
          <p:cNvSpPr txBox="1"/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names end in a vowel anyways?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Winnow babynames to distinct names with:</a:t>
            </a:r>
          </a:p>
          <a:p>
            <a:pPr lvl="3" marL="0" indent="2467428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babynames %&gt;% distinct(name)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str_detect() to detect names that end in a vowel (pattern = "\\w*[aeiouy]\\b")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number of names that end in a vowel</a:t>
            </a:r>
          </a:p>
        </p:txBody>
      </p:sp>
      <p:pic>
        <p:nvPicPr>
          <p:cNvPr id="53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2" name="babynames %&gt;%…"/>
          <p:cNvSpPr txBox="1"/>
          <p:nvPr/>
        </p:nvSpPr>
        <p:spPr>
          <a:xfrm>
            <a:off x="933550" y="979052"/>
            <a:ext cx="22352831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distinct(name)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mutate(vowel = str_detect(name, "\\w*[aeiouy]\\b"))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summarise(n = n(), n_vowel = sum(vowel))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tibble: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n n_vowel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&lt;int&gt;  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1 93889   55324</a:t>
            </a:r>
          </a:p>
        </p:txBody>
      </p:sp>
      <p:pic>
        <p:nvPicPr>
          <p:cNvPr id="54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48" name="str_view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str_view()</a:t>
            </a:r>
          </a:p>
        </p:txBody>
      </p:sp>
      <p:sp>
        <p:nvSpPr>
          <p:cNvPr id="549" name="Displays the matches of a regular expression in the Viewer pane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72516">
              <a:defRPr sz="58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Displays the matches of a regular expression in the Viewer pane</a:t>
            </a:r>
          </a:p>
        </p:txBody>
      </p:sp>
      <p:sp>
        <p:nvSpPr>
          <p:cNvPr id="550" name="Rectangle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1" name="str_view(c(&quot;who&quot;, &quot;what&quot;, &quot;why&quot;), &quot;\\w*[aeiouy]\\b&quot;)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str_view(</a:t>
            </a:r>
            <a:r>
              <a:t>c("who", "what", "why"), "\\w*[aeiouy]\\b"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552" name="Screen Shot 2017-01-04 at 11.43.14 AM.png" descr="Screen Shot 2017-01-04 at 11.43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ical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Logicals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56" name="What is a date time exactly?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is a date time exactly?</a:t>
            </a:r>
          </a:p>
        </p:txBody>
      </p:sp>
      <p:sp>
        <p:nvSpPr>
          <p:cNvPr id="557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8" name="now &lt;- Sys.time()…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now &lt;- Sys.time()</a:t>
            </a:r>
            <a:endParaRPr>
              <a:solidFill>
                <a:srgbClr val="000000"/>
              </a:solidFill>
            </a:endParaRP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now</a:t>
            </a:r>
            <a:endParaRPr>
              <a:solidFill>
                <a:srgbClr val="000000"/>
              </a:solidFill>
            </a:endParaRP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typeof(now)</a:t>
            </a:r>
            <a:endParaRPr>
              <a:solidFill>
                <a:srgbClr val="000000"/>
              </a:solidFill>
            </a:endParaRP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t>print.default(now)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attr(,"tzone")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"America/New_York"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attr(,"class")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"POSIXct" "POSIXt" </a:t>
            </a:r>
          </a:p>
        </p:txBody>
      </p:sp>
      <p:sp>
        <p:nvSpPr>
          <p:cNvPr id="559" name="augmented with attributes…"/>
          <p:cNvSpPr/>
          <p:nvPr/>
        </p:nvSpPr>
        <p:spPr>
          <a:xfrm>
            <a:off x="12691533" y="10578310"/>
            <a:ext cx="8093473" cy="244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65" y="0"/>
                </a:moveTo>
                <a:cubicBezTo>
                  <a:pt x="8728" y="0"/>
                  <a:pt x="8212" y="1707"/>
                  <a:pt x="8212" y="3813"/>
                </a:cubicBezTo>
                <a:lnTo>
                  <a:pt x="8212" y="5592"/>
                </a:lnTo>
                <a:lnTo>
                  <a:pt x="0" y="6712"/>
                </a:lnTo>
                <a:lnTo>
                  <a:pt x="8212" y="7833"/>
                </a:lnTo>
                <a:lnTo>
                  <a:pt x="8212" y="17787"/>
                </a:lnTo>
                <a:cubicBezTo>
                  <a:pt x="8212" y="19893"/>
                  <a:pt x="8728" y="21600"/>
                  <a:pt x="9365" y="21600"/>
                </a:cubicBezTo>
                <a:lnTo>
                  <a:pt x="20447" y="21600"/>
                </a:lnTo>
                <a:cubicBezTo>
                  <a:pt x="21084" y="21600"/>
                  <a:pt x="21600" y="19893"/>
                  <a:pt x="21600" y="17787"/>
                </a:cubicBezTo>
                <a:lnTo>
                  <a:pt x="21600" y="3813"/>
                </a:lnTo>
                <a:cubicBezTo>
                  <a:pt x="21600" y="1707"/>
                  <a:pt x="21084" y="0"/>
                  <a:pt x="20447" y="0"/>
                </a:cubicBezTo>
                <a:lnTo>
                  <a:pt x="9365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(tzone, class)</a:t>
            </a:r>
          </a:p>
        </p:txBody>
      </p:sp>
      <p:sp>
        <p:nvSpPr>
          <p:cNvPr id="560" name="atomic vector…"/>
          <p:cNvSpPr/>
          <p:nvPr/>
        </p:nvSpPr>
        <p:spPr>
          <a:xfrm>
            <a:off x="10170782" y="8380640"/>
            <a:ext cx="10612041" cy="1841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78" y="0"/>
                </a:moveTo>
                <a:cubicBezTo>
                  <a:pt x="11863" y="0"/>
                  <a:pt x="11518" y="1659"/>
                  <a:pt x="11425" y="3883"/>
                </a:cubicBezTo>
                <a:lnTo>
                  <a:pt x="0" y="5378"/>
                </a:lnTo>
                <a:lnTo>
                  <a:pt x="11398" y="6863"/>
                </a:lnTo>
                <a:lnTo>
                  <a:pt x="11398" y="16529"/>
                </a:lnTo>
                <a:cubicBezTo>
                  <a:pt x="11398" y="19330"/>
                  <a:pt x="11792" y="21600"/>
                  <a:pt x="12278" y="21600"/>
                </a:cubicBezTo>
                <a:lnTo>
                  <a:pt x="20720" y="21600"/>
                </a:lnTo>
                <a:cubicBezTo>
                  <a:pt x="21206" y="21600"/>
                  <a:pt x="21600" y="19330"/>
                  <a:pt x="21600" y="16529"/>
                </a:cubicBezTo>
                <a:lnTo>
                  <a:pt x="21600" y="5071"/>
                </a:lnTo>
                <a:cubicBezTo>
                  <a:pt x="21600" y="2270"/>
                  <a:pt x="21206" y="0"/>
                  <a:pt x="20720" y="0"/>
                </a:cubicBezTo>
                <a:lnTo>
                  <a:pt x="1227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(double)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58" grpId="1"/>
      <p:bldP build="whole" bldLvl="1" animBg="1" rev="0" advAuto="0" spid="560" grpId="2"/>
      <p:bldP build="whole" bldLvl="1" animBg="1" rev="0" advAuto="0" spid="559" grpId="3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64" name="A double that R treats in a special way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double that R treats in a special way</a:t>
            </a:r>
          </a:p>
        </p:txBody>
      </p:sp>
      <p:sp>
        <p:nvSpPr>
          <p:cNvPr id="565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6" name="print…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print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UseMethod("print")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&lt;environment: namespace:base&gt;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class(now)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"POSIXct" "POSIXt"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print.POSIXct(now)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 00:00:01 EST"</a:t>
            </a:r>
          </a:p>
        </p:txBody>
      </p:sp>
      <p:sp>
        <p:nvSpPr>
          <p:cNvPr id="567" name="find the method of print for the class of x"/>
          <p:cNvSpPr/>
          <p:nvPr/>
        </p:nvSpPr>
        <p:spPr>
          <a:xfrm>
            <a:off x="12092168" y="4197500"/>
            <a:ext cx="8664180" cy="320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82" y="0"/>
                </a:moveTo>
                <a:cubicBezTo>
                  <a:pt x="9675" y="0"/>
                  <a:pt x="9253" y="953"/>
                  <a:pt x="9138" y="2229"/>
                </a:cubicBezTo>
                <a:lnTo>
                  <a:pt x="0" y="3091"/>
                </a:lnTo>
                <a:lnTo>
                  <a:pt x="9105" y="3947"/>
                </a:lnTo>
                <a:lnTo>
                  <a:pt x="9105" y="18686"/>
                </a:lnTo>
                <a:cubicBezTo>
                  <a:pt x="9105" y="20295"/>
                  <a:pt x="9587" y="21600"/>
                  <a:pt x="10182" y="21600"/>
                </a:cubicBezTo>
                <a:lnTo>
                  <a:pt x="20523" y="21600"/>
                </a:lnTo>
                <a:cubicBezTo>
                  <a:pt x="21118" y="21600"/>
                  <a:pt x="21600" y="20295"/>
                  <a:pt x="21600" y="18686"/>
                </a:cubicBezTo>
                <a:lnTo>
                  <a:pt x="21600" y="2914"/>
                </a:lnTo>
                <a:cubicBezTo>
                  <a:pt x="21600" y="1305"/>
                  <a:pt x="21118" y="0"/>
                  <a:pt x="20523" y="0"/>
                </a:cubicBezTo>
                <a:lnTo>
                  <a:pt x="1018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find the method of print for the class of 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66" grpId="2"/>
      <p:bldP build="whole" bldLvl="1" animBg="1" rev="0" advAuto="0" spid="567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71" name="Augmented vector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Augmented vector</a:t>
            </a:r>
          </a:p>
        </p:txBody>
      </p:sp>
      <p:sp>
        <p:nvSpPr>
          <p:cNvPr id="572" name="An atomic vector augmented with attributes, including a class, which let’s R treat the contents in a specific way.…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 atomic vector augmented with attributes, including a class, which let’s R treat the contents in a specific way.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Access the attributes of an augmented vector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attributes()</a:t>
            </a:r>
            <a:r>
              <a:rPr>
                <a:solidFill>
                  <a:srgbClr val="78AAD6"/>
                </a:solidFill>
              </a:rPr>
              <a:t> </a:t>
            </a:r>
            <a:r>
              <a:t>and</a:t>
            </a:r>
            <a:r>
              <a:rPr>
                <a:solidFill>
                  <a:srgbClr val="78AAD6"/>
                </a:solidFill>
              </a:rPr>
              <a:t> </a:t>
            </a:r>
            <a:r>
              <a:rPr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attr()</a:t>
            </a:r>
          </a:p>
        </p:txBody>
      </p:sp>
      <p:sp>
        <p:nvSpPr>
          <p:cNvPr id="573" name="Rectangle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4" name="attributes(now)…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attributes(</a:t>
            </a:r>
            <a:r>
              <a:t>now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$tzone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"America/New_York"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[1] "POSIXct" "POSIXt"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575" name="Rectangle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6" name="attr(now, &quot;tzone&quot;)…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attr(</a:t>
            </a:r>
            <a:r>
              <a:t>now, "tzone"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##"America/New_York"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Factors"/>
          <p:cNvSpPr txBox="1"/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Factors</a:t>
            </a:r>
          </a:p>
        </p:txBody>
      </p:sp>
      <p:pic>
        <p:nvPicPr>
          <p:cNvPr id="57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set of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  <a:p>
            <a:pPr marL="762000" indent="-762000" algn="l">
              <a:buSzPct val="100000"/>
              <a:buAutoNum type="arabicPeriod" startAt="1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 ordered set of </a:t>
            </a:r>
            <a:r>
              <a:rPr b="1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</a:t>
            </a:r>
            <a:r>
              <a:rPr>
                <a:solidFill>
                  <a:srgbClr val="90B371"/>
                </a:solidFill>
              </a:rPr>
              <a:t> </a:t>
            </a:r>
            <a:r>
              <a:rPr b="1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</a:t>
            </a:r>
          </a:p>
        </p:txBody>
      </p:sp>
      <p:sp>
        <p:nvSpPr>
          <p:cNvPr id="585" name="Rectangle"/>
          <p:cNvSpPr/>
          <p:nvPr/>
        </p:nvSpPr>
        <p:spPr>
          <a:xfrm>
            <a:off x="2598934" y="7480789"/>
            <a:ext cx="19220896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7850767"/>
            <a:ext cx="18813383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eyes &lt;- factor(x = </a:t>
            </a:r>
            <a:r>
              <a:t>c("blue", "green", "green")</a:t>
            </a:r>
            <a:r>
              <a:rPr>
                <a:solidFill>
                  <a:srgbClr val="000000"/>
                </a:solidFill>
              </a:rPr>
              <a:t>,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       levels = </a:t>
            </a:r>
            <a:r>
              <a:rPr>
                <a:solidFill>
                  <a:schemeClr val="accent2"/>
                </a:solidFill>
              </a:rPr>
              <a:t>c("blue", "brown", "green")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eyes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blue  green green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Levels: blue brown green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Stored as an integer vector with a levels attribute</a:t>
            </a:r>
          </a:p>
        </p:txBody>
      </p:sp>
      <p:sp>
        <p:nvSpPr>
          <p:cNvPr id="592" name="Rectangle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3" name="unclass(eyes)…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unclass(eyes)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3 3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attr(,"levels")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"blue"  "brown" "green"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98" name="forca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forcats</a:t>
            </a:r>
          </a:p>
        </p:txBody>
      </p:sp>
      <p:sp>
        <p:nvSpPr>
          <p:cNvPr id="599" name="Simple functions for working with factors.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Simple functions for working with factors.</a:t>
            </a:r>
          </a:p>
        </p:txBody>
      </p:sp>
      <p:sp>
        <p:nvSpPr>
          <p:cNvPr id="600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1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library(forcats)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605" name="Screen Shot 2017-07-20 at 4.25.34 PM.png" descr="Screen Shot 2017-07-20 at 4.25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11" y="6705500"/>
            <a:ext cx="20844578" cy="895820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ss_cat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gss_cat</a:t>
            </a:r>
          </a:p>
        </p:txBody>
      </p:sp>
      <p:sp>
        <p:nvSpPr>
          <p:cNvPr id="607" name="A sample of data from the General Social Survey, a long-running US survey conducted by NORC at the University of Chicago."/>
          <p:cNvSpPr txBox="1"/>
          <p:nvPr/>
        </p:nvSpPr>
        <p:spPr>
          <a:xfrm>
            <a:off x="2310350" y="4173099"/>
            <a:ext cx="19814638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08" name="Rectangle"/>
          <p:cNvSpPr/>
          <p:nvPr/>
        </p:nvSpPr>
        <p:spPr>
          <a:xfrm>
            <a:off x="2303336" y="2362348"/>
            <a:ext cx="6252593" cy="2164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9" name="library(forcats)…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library(</a:t>
            </a:r>
            <a:r>
              <a:t>forcats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gss_cat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arm Up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Warm Up</a:t>
            </a:r>
          </a:p>
        </p:txBody>
      </p:sp>
      <p:sp>
        <p:nvSpPr>
          <p:cNvPr id="612" name="Decide in your group:…"/>
          <p:cNvSpPr txBox="1"/>
          <p:nvPr>
            <p:ph type="body" idx="4294967295"/>
          </p:nvPr>
        </p:nvSpPr>
        <p:spPr>
          <a:xfrm>
            <a:off x="1445226" y="3106371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married people watch more or less TV than single people?</a:t>
            </a:r>
          </a:p>
        </p:txBody>
      </p:sp>
      <p:pic>
        <p:nvPicPr>
          <p:cNvPr id="61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17" name="Which religions watch the least TV?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Which religions watch the least TV?</a:t>
            </a:r>
          </a:p>
        </p:txBody>
      </p:sp>
      <p:sp>
        <p:nvSpPr>
          <p:cNvPr id="618" name="Rectangle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9" name="gss_cat %&gt;%…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drop_na(tvhours)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group_by(relig)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ggplot(aes(tvhours, relig))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geom_point()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39" name="Logicals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Logicals</a:t>
            </a:r>
          </a:p>
        </p:txBody>
      </p:sp>
      <p:sp>
        <p:nvSpPr>
          <p:cNvPr id="240" name="R's data type for boolean values (i.e. TRUE and FALSE)."/>
          <p:cNvSpPr txBox="1"/>
          <p:nvPr/>
        </p:nvSpPr>
        <p:spPr>
          <a:xfrm>
            <a:off x="3535790" y="2840723"/>
            <a:ext cx="17312420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indent="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R's data type for boolean values (i.e. TRUE and FALSE).</a:t>
            </a:r>
          </a:p>
        </p:txBody>
      </p:sp>
      <p:sp>
        <p:nvSpPr>
          <p:cNvPr id="241" name="Rectangle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2" name="typeof(TRUE)…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typeof(</a:t>
            </a:r>
            <a:r>
              <a:t>TRUE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"logical"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typeof(</a:t>
            </a:r>
            <a:r>
              <a:t>FALSE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"logical"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typeof(</a:t>
            </a:r>
            <a:r>
              <a:t>c(TRUE, TRUE, FALSE)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"logical"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62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631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Why is the Y axis in this order?"/>
          <p:cNvSpPr/>
          <p:nvPr/>
        </p:nvSpPr>
        <p:spPr>
          <a:xfrm>
            <a:off x="416071" y="436451"/>
            <a:ext cx="4446589" cy="3572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9" y="0"/>
                </a:moveTo>
                <a:cubicBezTo>
                  <a:pt x="940" y="0"/>
                  <a:pt x="0" y="1170"/>
                  <a:pt x="0" y="2613"/>
                </a:cubicBezTo>
                <a:lnTo>
                  <a:pt x="0" y="18987"/>
                </a:lnTo>
                <a:cubicBezTo>
                  <a:pt x="0" y="20430"/>
                  <a:pt x="940" y="21600"/>
                  <a:pt x="2099" y="21600"/>
                </a:cubicBezTo>
                <a:lnTo>
                  <a:pt x="17538" y="21600"/>
                </a:lnTo>
                <a:cubicBezTo>
                  <a:pt x="18697" y="21600"/>
                  <a:pt x="19637" y="20430"/>
                  <a:pt x="19637" y="18987"/>
                </a:cubicBezTo>
                <a:lnTo>
                  <a:pt x="19637" y="4204"/>
                </a:lnTo>
                <a:lnTo>
                  <a:pt x="21600" y="3439"/>
                </a:lnTo>
                <a:lnTo>
                  <a:pt x="19637" y="2671"/>
                </a:lnTo>
                <a:lnTo>
                  <a:pt x="19637" y="2613"/>
                </a:lnTo>
                <a:cubicBezTo>
                  <a:pt x="19637" y="1170"/>
                  <a:pt x="18697" y="0"/>
                  <a:pt x="17538" y="0"/>
                </a:cubicBezTo>
                <a:lnTo>
                  <a:pt x="209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Why is the Y axis in this order?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36" name="level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levels()</a:t>
            </a:r>
          </a:p>
        </p:txBody>
      </p:sp>
      <p:sp>
        <p:nvSpPr>
          <p:cNvPr id="637" name="Use levels() to access a factor’s levels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levels() </a:t>
            </a:r>
            <a:r>
              <a:t>to access a factor’s levels</a:t>
            </a:r>
          </a:p>
        </p:txBody>
      </p:sp>
      <p:sp>
        <p:nvSpPr>
          <p:cNvPr id="638" name="Rectangle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9" name="levels(gss_cat$relig)…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levels(</a:t>
            </a:r>
            <a:r>
              <a:t>gss_cat$relig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[3] "Inter-nondenominational" "Native american"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[5] "Christian"               "Orthodox-christian"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[7] "Moslem/islam"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[15] "Protestant"              "Not applicable"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64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Why is the Y axis in this order?"/>
          <p:cNvSpPr/>
          <p:nvPr/>
        </p:nvSpPr>
        <p:spPr>
          <a:xfrm>
            <a:off x="416071" y="436451"/>
            <a:ext cx="4446589" cy="3572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9" y="0"/>
                </a:moveTo>
                <a:cubicBezTo>
                  <a:pt x="940" y="0"/>
                  <a:pt x="0" y="1170"/>
                  <a:pt x="0" y="2613"/>
                </a:cubicBezTo>
                <a:lnTo>
                  <a:pt x="0" y="18987"/>
                </a:lnTo>
                <a:cubicBezTo>
                  <a:pt x="0" y="20430"/>
                  <a:pt x="940" y="21600"/>
                  <a:pt x="2099" y="21600"/>
                </a:cubicBezTo>
                <a:lnTo>
                  <a:pt x="17538" y="21600"/>
                </a:lnTo>
                <a:cubicBezTo>
                  <a:pt x="18697" y="21600"/>
                  <a:pt x="19637" y="20430"/>
                  <a:pt x="19637" y="18987"/>
                </a:cubicBezTo>
                <a:lnTo>
                  <a:pt x="19637" y="4204"/>
                </a:lnTo>
                <a:lnTo>
                  <a:pt x="21600" y="3439"/>
                </a:lnTo>
                <a:lnTo>
                  <a:pt x="19637" y="2671"/>
                </a:lnTo>
                <a:lnTo>
                  <a:pt x="19637" y="2613"/>
                </a:lnTo>
                <a:cubicBezTo>
                  <a:pt x="19637" y="1170"/>
                  <a:pt x="18697" y="0"/>
                  <a:pt x="17538" y="0"/>
                </a:cubicBezTo>
                <a:lnTo>
                  <a:pt x="209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Why is the Y axis in this order?</a:t>
            </a:r>
          </a:p>
        </p:txBody>
      </p:sp>
      <p:sp>
        <p:nvSpPr>
          <p:cNvPr id="645" name="Because the…"/>
          <p:cNvSpPr/>
          <p:nvPr/>
        </p:nvSpPr>
        <p:spPr>
          <a:xfrm>
            <a:off x="416071" y="4145739"/>
            <a:ext cx="4042488" cy="335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816"/>
                </a:moveTo>
                <a:lnTo>
                  <a:pt x="0" y="2784"/>
                </a:lnTo>
                <a:cubicBezTo>
                  <a:pt x="0" y="1247"/>
                  <a:pt x="1034" y="0"/>
                  <a:pt x="2309" y="0"/>
                </a:cubicBezTo>
                <a:lnTo>
                  <a:pt x="19291" y="0"/>
                </a:lnTo>
                <a:cubicBezTo>
                  <a:pt x="20566" y="0"/>
                  <a:pt x="21600" y="1247"/>
                  <a:pt x="21600" y="2784"/>
                </a:cubicBezTo>
                <a:lnTo>
                  <a:pt x="21600" y="18816"/>
                </a:lnTo>
                <a:cubicBezTo>
                  <a:pt x="21600" y="20353"/>
                  <a:pt x="20566" y="21600"/>
                  <a:pt x="19291" y="21600"/>
                </a:cubicBezTo>
                <a:lnTo>
                  <a:pt x="2309" y="21600"/>
                </a:lnTo>
                <a:cubicBezTo>
                  <a:pt x="1034" y="21600"/>
                  <a:pt x="0" y="20353"/>
                  <a:pt x="0" y="18816"/>
                </a:cubicBezTo>
                <a:close/>
              </a:path>
            </a:pathLst>
          </a:custGeom>
          <a:solidFill>
            <a:srgbClr val="9AB4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Because the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 of relig have this order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49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Most useful skills</a:t>
            </a:r>
          </a:p>
        </p:txBody>
      </p:sp>
      <p:sp>
        <p:nvSpPr>
          <p:cNvPr id="650" name="Reorder the levels…"/>
          <p:cNvSpPr txBox="1"/>
          <p:nvPr/>
        </p:nvSpPr>
        <p:spPr>
          <a:xfrm>
            <a:off x="8804664" y="4721442"/>
            <a:ext cx="6774671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levels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levels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Collapse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order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56" name="fct_reord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fct_reorder()</a:t>
            </a:r>
          </a:p>
        </p:txBody>
      </p:sp>
      <p:sp>
        <p:nvSpPr>
          <p:cNvPr id="657" name="Reorders the levels of a factor based on the result of fun(x) applied to each group of cases (grouped by level)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658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9" name="fct_reorder(f, x, fun = median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fct_reorder(</a:t>
            </a:r>
            <a:r>
              <a:t>f, x, fun = median, …, .desc = FALSE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60" name="variable to reorder by…"/>
          <p:cNvSpPr/>
          <p:nvPr/>
        </p:nvSpPr>
        <p:spPr>
          <a:xfrm>
            <a:off x="6650876" y="6816752"/>
            <a:ext cx="4587876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10" y="0"/>
                </a:moveTo>
                <a:lnTo>
                  <a:pt x="10112" y="5023"/>
                </a:lnTo>
                <a:lnTo>
                  <a:pt x="2035" y="5023"/>
                </a:lnTo>
                <a:cubicBezTo>
                  <a:pt x="911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911" y="21600"/>
                  <a:pt x="2035" y="21600"/>
                </a:cubicBezTo>
                <a:lnTo>
                  <a:pt x="19565" y="21600"/>
                </a:lnTo>
                <a:cubicBezTo>
                  <a:pt x="20689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689" y="5023"/>
                  <a:pt x="19565" y="5023"/>
                </a:cubicBezTo>
                <a:lnTo>
                  <a:pt x="11310" y="5023"/>
                </a:lnTo>
                <a:lnTo>
                  <a:pt x="10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(in conjunction with fun)</a:t>
            </a:r>
          </a:p>
        </p:txBody>
      </p:sp>
      <p:sp>
        <p:nvSpPr>
          <p:cNvPr id="661" name="factor to reorder"/>
          <p:cNvSpPr/>
          <p:nvPr/>
        </p:nvSpPr>
        <p:spPr>
          <a:xfrm>
            <a:off x="3168444" y="6826674"/>
            <a:ext cx="4450558" cy="4127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4560" y="5357"/>
                </a:lnTo>
                <a:cubicBezTo>
                  <a:pt x="14229" y="5122"/>
                  <a:pt x="13834" y="4983"/>
                  <a:pt x="13408" y="4983"/>
                </a:cubicBezTo>
                <a:lnTo>
                  <a:pt x="2098" y="4983"/>
                </a:lnTo>
                <a:cubicBezTo>
                  <a:pt x="939" y="4983"/>
                  <a:pt x="0" y="5996"/>
                  <a:pt x="0" y="7245"/>
                </a:cubicBezTo>
                <a:lnTo>
                  <a:pt x="0" y="19338"/>
                </a:lnTo>
                <a:cubicBezTo>
                  <a:pt x="0" y="20587"/>
                  <a:pt x="939" y="21600"/>
                  <a:pt x="2098" y="21600"/>
                </a:cubicBezTo>
                <a:lnTo>
                  <a:pt x="13408" y="21600"/>
                </a:lnTo>
                <a:cubicBezTo>
                  <a:pt x="14566" y="21600"/>
                  <a:pt x="15506" y="20587"/>
                  <a:pt x="15506" y="19338"/>
                </a:cubicBezTo>
                <a:lnTo>
                  <a:pt x="15506" y="7245"/>
                </a:lnTo>
                <a:cubicBezTo>
                  <a:pt x="15506" y="6945"/>
                  <a:pt x="15448" y="6660"/>
                  <a:pt x="15350" y="6398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factor to reorder</a:t>
            </a:r>
          </a:p>
        </p:txBody>
      </p:sp>
      <p:sp>
        <p:nvSpPr>
          <p:cNvPr id="662" name="function to reorder by…"/>
          <p:cNvSpPr/>
          <p:nvPr/>
        </p:nvSpPr>
        <p:spPr>
          <a:xfrm>
            <a:off x="11533727" y="6781033"/>
            <a:ext cx="4168776" cy="4172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62" y="0"/>
                </a:moveTo>
                <a:lnTo>
                  <a:pt x="6202" y="5165"/>
                </a:lnTo>
                <a:lnTo>
                  <a:pt x="2239" y="5165"/>
                </a:lnTo>
                <a:cubicBezTo>
                  <a:pt x="1003" y="5165"/>
                  <a:pt x="0" y="6166"/>
                  <a:pt x="0" y="7402"/>
                </a:cubicBezTo>
                <a:lnTo>
                  <a:pt x="0" y="19363"/>
                </a:lnTo>
                <a:cubicBezTo>
                  <a:pt x="0" y="20598"/>
                  <a:pt x="1003" y="21600"/>
                  <a:pt x="2239" y="21600"/>
                </a:cubicBezTo>
                <a:lnTo>
                  <a:pt x="19361" y="21600"/>
                </a:lnTo>
                <a:cubicBezTo>
                  <a:pt x="20597" y="21600"/>
                  <a:pt x="21600" y="20598"/>
                  <a:pt x="21600" y="19363"/>
                </a:cubicBezTo>
                <a:lnTo>
                  <a:pt x="21600" y="7402"/>
                </a:lnTo>
                <a:cubicBezTo>
                  <a:pt x="21600" y="6166"/>
                  <a:pt x="20597" y="5165"/>
                  <a:pt x="19361" y="5165"/>
                </a:cubicBezTo>
                <a:lnTo>
                  <a:pt x="7520" y="5165"/>
                </a:lnTo>
                <a:lnTo>
                  <a:pt x="6862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 to reorder by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(in conjunction with x)</a:t>
            </a:r>
          </a:p>
        </p:txBody>
      </p:sp>
      <p:sp>
        <p:nvSpPr>
          <p:cNvPr id="663" name="put in descending order?"/>
          <p:cNvSpPr/>
          <p:nvPr/>
        </p:nvSpPr>
        <p:spPr>
          <a:xfrm>
            <a:off x="15997561" y="6919939"/>
            <a:ext cx="5218114" cy="4033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425" y="0"/>
                </a:moveTo>
                <a:lnTo>
                  <a:pt x="14899" y="4599"/>
                </a:lnTo>
                <a:lnTo>
                  <a:pt x="1789" y="4599"/>
                </a:lnTo>
                <a:cubicBezTo>
                  <a:pt x="801" y="4599"/>
                  <a:pt x="0" y="5635"/>
                  <a:pt x="0" y="6913"/>
                </a:cubicBezTo>
                <a:lnTo>
                  <a:pt x="0" y="19286"/>
                </a:lnTo>
                <a:cubicBezTo>
                  <a:pt x="0" y="20564"/>
                  <a:pt x="801" y="21600"/>
                  <a:pt x="1789" y="21600"/>
                </a:cubicBezTo>
                <a:lnTo>
                  <a:pt x="19811" y="21600"/>
                </a:lnTo>
                <a:cubicBezTo>
                  <a:pt x="20799" y="21600"/>
                  <a:pt x="21600" y="20564"/>
                  <a:pt x="21600" y="19286"/>
                </a:cubicBezTo>
                <a:lnTo>
                  <a:pt x="21600" y="6913"/>
                </a:lnTo>
                <a:cubicBezTo>
                  <a:pt x="21600" y="5635"/>
                  <a:pt x="20799" y="4599"/>
                  <a:pt x="19811" y="4599"/>
                </a:cubicBezTo>
                <a:lnTo>
                  <a:pt x="15949" y="4599"/>
                </a:lnTo>
                <a:lnTo>
                  <a:pt x="15425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put in descending order?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67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8" name="gss_cat %&gt;%…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drop_na(tvhours)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group_by(relig)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ggplot(aes(tvhours, </a:t>
            </a:r>
            <a:r>
              <a:rPr>
                <a:solidFill>
                  <a:schemeClr val="accent1"/>
                </a:solidFill>
              </a:rPr>
              <a:t>fct_reorder(</a:t>
            </a:r>
            <a:r>
              <a:rPr>
                <a:solidFill>
                  <a:srgbClr val="000000"/>
                </a:solidFill>
              </a:rPr>
              <a:t>relig, </a:t>
            </a:r>
            <a:r>
              <a:rPr>
                <a:solidFill>
                  <a:schemeClr val="accent1"/>
                </a:solidFill>
              </a:rPr>
              <a:t>tvhours)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geom_point()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l="0" t="5769" r="0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47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8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flights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mutate(delayed = </a:t>
            </a:r>
            <a:r>
              <a:t>arr_delay &gt; 0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select(arr_delay, delayed)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Your Turn 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675" name="Repeat the previous exercise, some of whose code is in your notebook, to make a sensible graph of average TV consumption by marital status.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37463">
              <a:spcBef>
                <a:spcPts val="2200"/>
              </a:spcBef>
              <a:buSzTx/>
              <a:buNone/>
              <a:defRPr sz="552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Repeat the previous exercise, some of whose code is in your notebook, to make a sensible graph of average TV consumption by marital status.</a:t>
            </a:r>
          </a:p>
        </p:txBody>
      </p:sp>
      <p:pic>
        <p:nvPicPr>
          <p:cNvPr id="67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1" name="gss_cat %&gt;%…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drop_na(tvhours)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group_by(marital)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ggplot(aes(tvhours, </a:t>
            </a:r>
            <a:r>
              <a:rPr>
                <a:solidFill>
                  <a:schemeClr val="accent1"/>
                </a:solidFill>
              </a:rPr>
              <a:t>fct_reorder(</a:t>
            </a:r>
            <a:r>
              <a:rPr>
                <a:solidFill>
                  <a:srgbClr val="000000"/>
                </a:solidFill>
              </a:rPr>
              <a:t>marital, </a:t>
            </a:r>
            <a:r>
              <a:rPr>
                <a:solidFill>
                  <a:schemeClr val="accent1"/>
                </a:solidFill>
              </a:rPr>
              <a:t>tvhours)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geom_point()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v-married.pdf" descr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89" name="fct_reorder2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fct_reorder2()</a:t>
            </a:r>
          </a:p>
        </p:txBody>
      </p:sp>
      <p:sp>
        <p:nvSpPr>
          <p:cNvPr id="690" name="Reorders the levels of a factor by the Y values associated with the largest X values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691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2" name="fct_reorder2(f, x, y, fun = last2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fct_reorder2(</a:t>
            </a:r>
            <a:r>
              <a:t>f, x, y, fun = last2, …, .desc = FALSE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3" name="Y variable"/>
          <p:cNvSpPr/>
          <p:nvPr/>
        </p:nvSpPr>
        <p:spPr>
          <a:xfrm>
            <a:off x="8533458" y="6816752"/>
            <a:ext cx="3895329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88" y="0"/>
                </a:moveTo>
                <a:lnTo>
                  <a:pt x="7383" y="5023"/>
                </a:lnTo>
                <a:lnTo>
                  <a:pt x="2397" y="5023"/>
                </a:lnTo>
                <a:cubicBezTo>
                  <a:pt x="1073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1073" y="21600"/>
                  <a:pt x="2397" y="21600"/>
                </a:cubicBezTo>
                <a:lnTo>
                  <a:pt x="19203" y="21600"/>
                </a:lnTo>
                <a:cubicBezTo>
                  <a:pt x="20527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527" y="5023"/>
                  <a:pt x="19203" y="5023"/>
                </a:cubicBezTo>
                <a:lnTo>
                  <a:pt x="8794" y="5023"/>
                </a:lnTo>
                <a:lnTo>
                  <a:pt x="808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 variable</a:t>
            </a:r>
          </a:p>
        </p:txBody>
      </p:sp>
      <p:sp>
        <p:nvSpPr>
          <p:cNvPr id="694" name="X variable"/>
          <p:cNvSpPr/>
          <p:nvPr/>
        </p:nvSpPr>
        <p:spPr>
          <a:xfrm>
            <a:off x="4358553" y="6789764"/>
            <a:ext cx="4541045" cy="416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6696" y="5305"/>
                </a:lnTo>
                <a:cubicBezTo>
                  <a:pt x="16451" y="5193"/>
                  <a:pt x="16181" y="5130"/>
                  <a:pt x="15899" y="5130"/>
                </a:cubicBezTo>
                <a:lnTo>
                  <a:pt x="2056" y="5130"/>
                </a:lnTo>
                <a:cubicBezTo>
                  <a:pt x="920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920" y="21600"/>
                  <a:pt x="2056" y="21600"/>
                </a:cubicBezTo>
                <a:lnTo>
                  <a:pt x="15899" y="21600"/>
                </a:lnTo>
                <a:cubicBezTo>
                  <a:pt x="17034" y="21600"/>
                  <a:pt x="17955" y="20596"/>
                  <a:pt x="17955" y="19358"/>
                </a:cubicBezTo>
                <a:lnTo>
                  <a:pt x="17955" y="7372"/>
                </a:lnTo>
                <a:cubicBezTo>
                  <a:pt x="17955" y="6930"/>
                  <a:pt x="17833" y="6520"/>
                  <a:pt x="17630" y="617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X variable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df-prop-1.pdf" descr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99" name="Proportion who report each marital status by age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Proportion who report each marital status by 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03" name="Rectangle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4" name="gss_cat %&gt;%…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drop_na(age)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group_by(age, marital)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count()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mutate(prop = n / sum(n))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ggplot(aes(age, prop, color = </a:t>
            </a:r>
            <a:r>
              <a:rPr>
                <a:solidFill>
                  <a:schemeClr val="accent1"/>
                </a:solidFill>
              </a:rPr>
              <a:t>marital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geom_line()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08" name="Rectangle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9" name="gss_cat %&gt;%…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drop_na(age)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group_by(age, marital)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count()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mutate(prop = n / sum(n))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ggplot(aes(age, prop,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color = </a:t>
            </a:r>
            <a:r>
              <a:rPr>
                <a:solidFill>
                  <a:schemeClr val="accent1"/>
                </a:solidFill>
              </a:rPr>
              <a:t>fct_reorder2(</a:t>
            </a:r>
            <a:r>
              <a:rPr>
                <a:solidFill>
                  <a:srgbClr val="000000"/>
                </a:solidFill>
              </a:rPr>
              <a:t>marital</a:t>
            </a:r>
            <a:r>
              <a:rPr>
                <a:solidFill>
                  <a:schemeClr val="accent1"/>
                </a:solidFill>
              </a:rPr>
              <a:t>, age, prop)</a:t>
            </a:r>
            <a:r>
              <a:rPr>
                <a:solidFill>
                  <a:srgbClr val="000000"/>
                </a:solidFill>
              </a:rPr>
              <a:t>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geom_line()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df-prop-2.pdf" descr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imilar reordering functions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Similar reordering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19" name="Rectangle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0" name="gss_cat %&gt;%…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ggplot(aes(marital)) + geom_bar()</a:t>
            </a:r>
          </a:p>
        </p:txBody>
      </p:sp>
      <p:pic>
        <p:nvPicPr>
          <p:cNvPr id="721" name="pdf-bar-1.pdf" descr="pdf-bar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arm Up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Warm Up</a:t>
            </a:r>
          </a:p>
        </p:txBody>
      </p:sp>
      <p:sp>
        <p:nvSpPr>
          <p:cNvPr id="251" name="Did you fly here?…"/>
          <p:cNvSpPr txBox="1"/>
          <p:nvPr>
            <p:ph type="body" sz="quarter" idx="4294967295"/>
          </p:nvPr>
        </p:nvSpPr>
        <p:spPr>
          <a:xfrm>
            <a:off x="8034418" y="5292619"/>
            <a:ext cx="8315165" cy="31307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Did you fly here?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Did your flight arrive late?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25" name="Rectangle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6" name="gss_cat %&gt;%…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</a:t>
            </a:r>
            <a:r>
              <a:rPr>
                <a:solidFill>
                  <a:schemeClr val="accent1"/>
                </a:solidFill>
              </a:rPr>
              <a:t>fct_infreq(</a:t>
            </a:r>
            <a:r>
              <a:rPr>
                <a:solidFill>
                  <a:srgbClr val="000000"/>
                </a:solidFill>
              </a:rPr>
              <a:t>marital</a:t>
            </a:r>
            <a:r>
              <a:rPr>
                <a:solidFill>
                  <a:schemeClr val="accent1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)) + geom_bar()</a:t>
            </a:r>
          </a:p>
        </p:txBody>
      </p:sp>
      <p:pic>
        <p:nvPicPr>
          <p:cNvPr id="727" name="pdf-bar-2.pdf" descr="pdf-bar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fct_infreq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fct_infreq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731" name="pdf-bar-3.pdf" descr="pdf-bar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ct_rev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fct_rev</a:t>
            </a:r>
          </a:p>
        </p:txBody>
      </p:sp>
      <p:sp>
        <p:nvSpPr>
          <p:cNvPr id="733" name="Rectangle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4" name="gss_cat %&gt;%…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</a:t>
            </a:r>
            <a:r>
              <a:rPr>
                <a:solidFill>
                  <a:schemeClr val="accent1"/>
                </a:solidFill>
              </a:rPr>
              <a:t>fct_rev(</a:t>
            </a:r>
            <a:r>
              <a:rPr>
                <a:solidFill>
                  <a:srgbClr val="000000"/>
                </a:solidFill>
              </a:rPr>
              <a:t>fct_infreq(marital)</a:t>
            </a:r>
            <a:r>
              <a:rPr>
                <a:solidFill>
                  <a:schemeClr val="accent1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)) + geom_bar()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hang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Your Turn 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739" name="Do you think liberals or conservatives watch more TV?…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average tv hours by party ID an then plot the results.</a:t>
            </a:r>
          </a:p>
        </p:txBody>
      </p:sp>
      <p:pic>
        <p:nvPicPr>
          <p:cNvPr id="74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40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44" name="Rectangle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5" name="gss_cat %&gt;%…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drop_na(tvhours)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group_by(partyid)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ggplot(aes(tvhours,</a:t>
            </a:r>
            <a:r>
              <a:rPr>
                <a:solidFill>
                  <a:schemeClr val="accent1"/>
                </a:solidFill>
              </a:rPr>
              <a:t> fct_reorder(</a:t>
            </a:r>
            <a:r>
              <a:rPr>
                <a:solidFill>
                  <a:srgbClr val="000000"/>
                </a:solidFill>
              </a:rPr>
              <a:t>partyid</a:t>
            </a:r>
            <a:r>
              <a:rPr>
                <a:solidFill>
                  <a:schemeClr val="accent1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tvhours)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geom_point()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labs(y = "partyid")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50" name="1. How can we improve these labels?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1. How can we improve these labels?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0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54" name="fct_recod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fct_recode()</a:t>
            </a:r>
          </a:p>
        </p:txBody>
      </p:sp>
      <p:sp>
        <p:nvSpPr>
          <p:cNvPr id="755" name="Changes values of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Changes values of levels</a:t>
            </a:r>
          </a:p>
        </p:txBody>
      </p:sp>
      <p:sp>
        <p:nvSpPr>
          <p:cNvPr id="756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7" name="fct_recod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fct_recode(</a:t>
            </a:r>
            <a:r>
              <a:t>f,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58" name="new level = old level pairs (as a named character vector)"/>
          <p:cNvSpPr/>
          <p:nvPr/>
        </p:nvSpPr>
        <p:spPr>
          <a:xfrm>
            <a:off x="9647170" y="6882598"/>
            <a:ext cx="6126164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89" y="0"/>
                </a:moveTo>
                <a:lnTo>
                  <a:pt x="3441" y="5023"/>
                </a:lnTo>
                <a:lnTo>
                  <a:pt x="1524" y="5023"/>
                </a:lnTo>
                <a:cubicBezTo>
                  <a:pt x="682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18" y="5023"/>
                  <a:pt x="20076" y="5023"/>
                </a:cubicBezTo>
                <a:lnTo>
                  <a:pt x="4337" y="5023"/>
                </a:lnTo>
                <a:lnTo>
                  <a:pt x="388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new level = old level pairs </a:t>
            </a:r>
            <a:r>
              <a:rPr b="0"/>
              <a:t>(as a named character vector)</a:t>
            </a:r>
          </a:p>
        </p:txBody>
      </p:sp>
      <p:sp>
        <p:nvSpPr>
          <p:cNvPr id="759" name="factor with levels"/>
          <p:cNvSpPr/>
          <p:nvPr/>
        </p:nvSpPr>
        <p:spPr>
          <a:xfrm>
            <a:off x="5366477" y="6869104"/>
            <a:ext cx="4541045" cy="416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6696" y="5305"/>
                </a:lnTo>
                <a:cubicBezTo>
                  <a:pt x="16451" y="5193"/>
                  <a:pt x="16181" y="5130"/>
                  <a:pt x="15899" y="5130"/>
                </a:cubicBezTo>
                <a:lnTo>
                  <a:pt x="2056" y="5130"/>
                </a:lnTo>
                <a:cubicBezTo>
                  <a:pt x="920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920" y="21600"/>
                  <a:pt x="2056" y="21600"/>
                </a:cubicBezTo>
                <a:lnTo>
                  <a:pt x="15899" y="21600"/>
                </a:lnTo>
                <a:cubicBezTo>
                  <a:pt x="17034" y="21600"/>
                  <a:pt x="17955" y="20596"/>
                  <a:pt x="17955" y="19358"/>
                </a:cubicBezTo>
                <a:lnTo>
                  <a:pt x="17955" y="7372"/>
                </a:lnTo>
                <a:cubicBezTo>
                  <a:pt x="17955" y="6930"/>
                  <a:pt x="17833" y="6520"/>
                  <a:pt x="17630" y="617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factor with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76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64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drop_na(tvhours)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mutate(partyid = </a:t>
            </a:r>
            <a:r>
              <a:rPr>
                <a:solidFill>
                  <a:schemeClr val="accent1"/>
                </a:solidFill>
              </a:rPr>
              <a:t>fct_recode(</a:t>
            </a:r>
            <a:r>
              <a:rPr>
                <a:solidFill>
                  <a:srgbClr val="000000"/>
                </a:solidFill>
              </a:rPr>
              <a:t>partyid</a:t>
            </a:r>
            <a:r>
              <a:rPr>
                <a:solidFill>
                  <a:schemeClr val="accent1"/>
                </a:solidFill>
              </a:rPr>
              <a:t>,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"Independent, near rep" = "Ind,near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"Independent, near dem" = "Ind,near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"Democrat, strong"      = "Strong democrat")</a:t>
            </a:r>
            <a:r>
              <a:rPr>
                <a:solidFill>
                  <a:srgbClr val="000000"/>
                </a:solidFill>
              </a:rPr>
              <a:t>)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group_by(partyid)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ggplot(aes(tvhours, </a:t>
            </a:r>
            <a:r>
              <a:rPr>
                <a:solidFill>
                  <a:schemeClr val="accent1"/>
                </a:solidFill>
              </a:rPr>
              <a:t>fct_reorder(</a:t>
            </a:r>
            <a:r>
              <a:rPr>
                <a:solidFill>
                  <a:srgbClr val="000000"/>
                </a:solidFill>
              </a:rPr>
              <a:t>partyid</a:t>
            </a:r>
            <a:r>
              <a:rPr>
                <a:solidFill>
                  <a:schemeClr val="accent1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tvhours)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geom_point() + labs(y = "partyid")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Rplot03.tiff" descr="Rplot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769" name="conservative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conservative</a:t>
              </a:r>
            </a:p>
          </p:txBody>
        </p:sp>
        <p:sp>
          <p:nvSpPr>
            <p:cNvPr id="770" name="conservative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conservative</a:t>
              </a:r>
            </a:p>
          </p:txBody>
        </p:sp>
        <p:sp>
          <p:nvSpPr>
            <p:cNvPr id="771" name="conservative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conservative</a:t>
              </a:r>
            </a:p>
          </p:txBody>
        </p:sp>
        <p:sp>
          <p:nvSpPr>
            <p:cNvPr id="772" name="liberal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liberal</a:t>
              </a:r>
            </a:p>
          </p:txBody>
        </p:sp>
        <p:sp>
          <p:nvSpPr>
            <p:cNvPr id="773" name="liberal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liberal</a:t>
              </a:r>
            </a:p>
          </p:txBody>
        </p:sp>
        <p:sp>
          <p:nvSpPr>
            <p:cNvPr id="774" name="liberal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liberal</a:t>
              </a:r>
            </a:p>
          </p:txBody>
        </p:sp>
      </p:grpSp>
      <p:sp>
        <p:nvSpPr>
          <p:cNvPr id="776" name="2. How can we combine  these groups?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2. How can we combine  these groups?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5" grpId="1"/>
      <p:bldP build="whole" bldLvl="1" animBg="1" rev="0" advAuto="0" spid="776" grpId="2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ollaps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